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5" r:id="rId4"/>
    <p:sldMasterId id="2147483697" r:id="rId5"/>
    <p:sldMasterId id="2147483683" r:id="rId6"/>
  </p:sldMasterIdLst>
  <p:notesMasterIdLst>
    <p:notesMasterId r:id="rId18"/>
  </p:notesMasterIdLst>
  <p:handoutMasterIdLst>
    <p:handoutMasterId r:id="rId19"/>
  </p:handoutMasterIdLst>
  <p:sldIdLst>
    <p:sldId id="307" r:id="rId7"/>
    <p:sldId id="280" r:id="rId8"/>
    <p:sldId id="308" r:id="rId9"/>
    <p:sldId id="314" r:id="rId10"/>
    <p:sldId id="313" r:id="rId11"/>
    <p:sldId id="309" r:id="rId12"/>
    <p:sldId id="315" r:id="rId13"/>
    <p:sldId id="316" r:id="rId14"/>
    <p:sldId id="310" r:id="rId15"/>
    <p:sldId id="311" r:id="rId16"/>
    <p:sldId id="312" r:id="rId17"/>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Nunito" pitchFamily="2"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40F"/>
    <a:srgbClr val="DCCC6A"/>
    <a:srgbClr val="54585A"/>
    <a:srgbClr val="FFCC00"/>
    <a:srgbClr val="004376"/>
    <a:srgbClr val="F9F6E5"/>
    <a:srgbClr val="B3A369"/>
    <a:srgbClr val="6D6137"/>
    <a:srgbClr val="003057"/>
    <a:srgbClr val="D6DBD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5644B3-7376-4F0A-830E-746D01818C46}" v="18" dt="2023-03-16T01:52:18.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06" autoAdjust="0"/>
    <p:restoredTop sz="81840" autoAdjust="0"/>
  </p:normalViewPr>
  <p:slideViewPr>
    <p:cSldViewPr snapToGrid="0" snapToObjects="1">
      <p:cViewPr>
        <p:scale>
          <a:sx n="83" d="100"/>
          <a:sy n="83" d="100"/>
        </p:scale>
        <p:origin x="924" y="84"/>
      </p:cViewPr>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CA6E295-2078-3A4C-9B3B-128821A974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03100D-CACA-0F41-B537-339726C6A5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77CCEE-F6A5-9F4C-8CE3-50501077053A}" type="datetimeFigureOut">
              <a:rPr lang="en-US" smtClean="0"/>
              <a:t>3/19/2023</a:t>
            </a:fld>
            <a:endParaRPr lang="en-US"/>
          </a:p>
        </p:txBody>
      </p:sp>
      <p:sp>
        <p:nvSpPr>
          <p:cNvPr id="4" name="Footer Placeholder 3">
            <a:extLst>
              <a:ext uri="{FF2B5EF4-FFF2-40B4-BE49-F238E27FC236}">
                <a16:creationId xmlns:a16="http://schemas.microsoft.com/office/drawing/2014/main" id="{1518C585-FF88-2E4D-AADE-9C9529D2F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20F8045-3A37-824A-8710-57C502BDEF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57D50-C692-A448-91EE-4B0FAD320CD6}" type="slidenum">
              <a:rPr lang="en-US" smtClean="0"/>
              <a:t>‹#›</a:t>
            </a:fld>
            <a:endParaRPr lang="en-US"/>
          </a:p>
        </p:txBody>
      </p:sp>
    </p:spTree>
    <p:extLst>
      <p:ext uri="{BB962C8B-B14F-4D97-AF65-F5344CB8AC3E}">
        <p14:creationId xmlns:p14="http://schemas.microsoft.com/office/powerpoint/2010/main" val="128509397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90FB0-7803-314F-9BE0-3772887DCBDE}" type="datetimeFigureOut">
              <a:rPr lang="en-US" smtClean="0"/>
              <a:t>3/19/2023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5D7CC-4584-7D4D-9AC5-26861B0A276E}" type="slidenum">
              <a:rPr lang="en-US" smtClean="0"/>
              <a:t>‹#›</a:t>
            </a:fld>
            <a:endParaRPr lang="en-US"/>
          </a:p>
        </p:txBody>
      </p:sp>
    </p:spTree>
    <p:extLst>
      <p:ext uri="{BB962C8B-B14F-4D97-AF65-F5344CB8AC3E}">
        <p14:creationId xmlns:p14="http://schemas.microsoft.com/office/powerpoint/2010/main" val="1802437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Presentation Requirements (from MGT 6203 Group Project Guidelines.docx):</a:t>
            </a:r>
          </a:p>
          <a:p>
            <a:pPr marL="171450" indent="-171450">
              <a:buFont typeface="Arial" panose="020B0604020202020204" pitchFamily="34" charset="0"/>
              <a:buChar char="•"/>
            </a:pPr>
            <a:r>
              <a:rPr lang="en-US" sz="1800" dirty="0">
                <a:effectLst/>
                <a:latin typeface="Nunito" pitchFamily="2" charset="0"/>
                <a:ea typeface="Nunito" pitchFamily="2" charset="0"/>
                <a:cs typeface="Nunito" pitchFamily="2" charset="0"/>
              </a:rPr>
              <a:t>A 4–5-minute video presentation (one presentation per team). </a:t>
            </a:r>
          </a:p>
          <a:p>
            <a:pPr marL="171450" indent="-171450">
              <a:buFont typeface="Arial" panose="020B0604020202020204" pitchFamily="34" charset="0"/>
              <a:buChar char="•"/>
            </a:pPr>
            <a:r>
              <a:rPr lang="en-US" dirty="0"/>
              <a:t>Team members are listed on presentation</a:t>
            </a:r>
          </a:p>
          <a:p>
            <a:pPr marL="171450" indent="-171450">
              <a:buFont typeface="Arial" panose="020B0604020202020204" pitchFamily="34" charset="0"/>
              <a:buChar char="•"/>
            </a:pPr>
            <a:r>
              <a:rPr lang="en-US" dirty="0"/>
              <a:t>Speakers need to mention who they are before speaking</a:t>
            </a:r>
          </a:p>
          <a:p>
            <a:pPr marL="171450" indent="-171450">
              <a:buFont typeface="Arial" panose="020B0604020202020204" pitchFamily="34" charset="0"/>
              <a:buChar char="•"/>
            </a:pPr>
            <a:r>
              <a:rPr lang="en-US" dirty="0"/>
              <a:t>Necessary background info/framing of the problem</a:t>
            </a:r>
          </a:p>
          <a:p>
            <a:pPr marL="171450" indent="-171450">
              <a:buFont typeface="Arial" panose="020B0604020202020204" pitchFamily="34" charset="0"/>
              <a:buChar char="•"/>
            </a:pPr>
            <a:r>
              <a:rPr lang="en-US" dirty="0"/>
              <a:t>Any initial hypotheses</a:t>
            </a:r>
          </a:p>
          <a:p>
            <a:pPr marL="171450" indent="-171450">
              <a:buFont typeface="Arial" panose="020B0604020202020204" pitchFamily="34" charset="0"/>
              <a:buChar char="•"/>
            </a:pPr>
            <a:r>
              <a:rPr lang="en-US" dirty="0"/>
              <a:t>What type(s) of models we plan to use</a:t>
            </a:r>
          </a:p>
          <a:p>
            <a:pPr marL="171450" indent="-171450">
              <a:buFont typeface="Arial" panose="020B0604020202020204" pitchFamily="34" charset="0"/>
              <a:buChar char="•"/>
            </a:pPr>
            <a:r>
              <a:rPr lang="en-US" dirty="0"/>
              <a:t>A progress update on:</a:t>
            </a:r>
          </a:p>
          <a:p>
            <a:pPr marL="628650" lvl="1" indent="-171450">
              <a:buFont typeface="Arial" panose="020B0604020202020204" pitchFamily="34" charset="0"/>
              <a:buChar char="•"/>
            </a:pPr>
            <a:r>
              <a:rPr lang="en-US" dirty="0"/>
              <a:t>Data preparation and cleaning</a:t>
            </a:r>
          </a:p>
          <a:p>
            <a:pPr marL="628650" lvl="1" indent="-171450">
              <a:buFont typeface="Arial" panose="020B0604020202020204" pitchFamily="34" charset="0"/>
              <a:buChar char="•"/>
            </a:pPr>
            <a:r>
              <a:rPr lang="en-US" dirty="0"/>
              <a:t>Any unexpected problems, challenges, and interesting findings</a:t>
            </a:r>
          </a:p>
          <a:p>
            <a:pPr marL="628650" lvl="1" indent="-171450">
              <a:buFont typeface="Arial" panose="020B0604020202020204" pitchFamily="34" charset="0"/>
              <a:buChar char="•"/>
            </a:pPr>
            <a:r>
              <a:rPr lang="en-US" dirty="0"/>
              <a:t>If anything isn’t working, be sure to discuss this.</a:t>
            </a:r>
          </a:p>
          <a:p>
            <a:pPr marL="171450" lvl="0" indent="-171450">
              <a:buFont typeface="Arial" panose="020B0604020202020204" pitchFamily="34" charset="0"/>
              <a:buChar char="•"/>
            </a:pPr>
            <a:r>
              <a:rPr lang="en-US" dirty="0"/>
              <a:t>Not everyone is required to present at this stage</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3</a:t>
            </a:fld>
            <a:endParaRPr lang="en-US"/>
          </a:p>
        </p:txBody>
      </p:sp>
    </p:spTree>
    <p:extLst>
      <p:ext uri="{BB962C8B-B14F-4D97-AF65-F5344CB8AC3E}">
        <p14:creationId xmlns:p14="http://schemas.microsoft.com/office/powerpoint/2010/main" val="124563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Presentation Requirements (from MGT 6203 Group Project Guidelines.docx):</a:t>
            </a:r>
          </a:p>
          <a:p>
            <a:pPr marL="171450" indent="-171450">
              <a:buFont typeface="Arial" panose="020B0604020202020204" pitchFamily="34" charset="0"/>
              <a:buChar char="•"/>
            </a:pPr>
            <a:r>
              <a:rPr lang="en-US" sz="1800" dirty="0">
                <a:effectLst/>
                <a:latin typeface="Nunito" pitchFamily="2" charset="0"/>
                <a:ea typeface="Nunito" pitchFamily="2" charset="0"/>
                <a:cs typeface="Nunito" pitchFamily="2" charset="0"/>
              </a:rPr>
              <a:t>A 4–5-minute video presentation (one presentation per team). </a:t>
            </a:r>
          </a:p>
          <a:p>
            <a:pPr marL="171450" indent="-171450">
              <a:buFont typeface="Arial" panose="020B0604020202020204" pitchFamily="34" charset="0"/>
              <a:buChar char="•"/>
            </a:pPr>
            <a:r>
              <a:rPr lang="en-US" dirty="0"/>
              <a:t>Team members are listed on presentation</a:t>
            </a:r>
          </a:p>
          <a:p>
            <a:pPr marL="171450" indent="-171450">
              <a:buFont typeface="Arial" panose="020B0604020202020204" pitchFamily="34" charset="0"/>
              <a:buChar char="•"/>
            </a:pPr>
            <a:r>
              <a:rPr lang="en-US" dirty="0"/>
              <a:t>Speakers need to mention who they are before speaking</a:t>
            </a:r>
          </a:p>
          <a:p>
            <a:pPr marL="171450" indent="-171450">
              <a:buFont typeface="Arial" panose="020B0604020202020204" pitchFamily="34" charset="0"/>
              <a:buChar char="•"/>
            </a:pPr>
            <a:r>
              <a:rPr lang="en-US" dirty="0"/>
              <a:t>Necessary background info/framing of the problem</a:t>
            </a:r>
          </a:p>
          <a:p>
            <a:pPr marL="171450" indent="-171450">
              <a:buFont typeface="Arial" panose="020B0604020202020204" pitchFamily="34" charset="0"/>
              <a:buChar char="•"/>
            </a:pPr>
            <a:r>
              <a:rPr lang="en-US" dirty="0"/>
              <a:t>Any initial hypotheses</a:t>
            </a:r>
          </a:p>
          <a:p>
            <a:pPr marL="171450" indent="-171450">
              <a:buFont typeface="Arial" panose="020B0604020202020204" pitchFamily="34" charset="0"/>
              <a:buChar char="•"/>
            </a:pPr>
            <a:r>
              <a:rPr lang="en-US" dirty="0"/>
              <a:t>What type(s) of models we plan to use</a:t>
            </a:r>
          </a:p>
          <a:p>
            <a:pPr marL="171450" indent="-171450">
              <a:buFont typeface="Arial" panose="020B0604020202020204" pitchFamily="34" charset="0"/>
              <a:buChar char="•"/>
            </a:pPr>
            <a:r>
              <a:rPr lang="en-US" dirty="0"/>
              <a:t>A progress update on:</a:t>
            </a:r>
          </a:p>
          <a:p>
            <a:pPr marL="628650" lvl="1" indent="-171450">
              <a:buFont typeface="Arial" panose="020B0604020202020204" pitchFamily="34" charset="0"/>
              <a:buChar char="•"/>
            </a:pPr>
            <a:r>
              <a:rPr lang="en-US" dirty="0"/>
              <a:t>Data preparation and cleaning</a:t>
            </a:r>
          </a:p>
          <a:p>
            <a:pPr marL="628650" lvl="1" indent="-171450">
              <a:buFont typeface="Arial" panose="020B0604020202020204" pitchFamily="34" charset="0"/>
              <a:buChar char="•"/>
            </a:pPr>
            <a:r>
              <a:rPr lang="en-US" dirty="0"/>
              <a:t>Any unexpected problems, challenges, and interesting findings</a:t>
            </a:r>
          </a:p>
          <a:p>
            <a:pPr marL="628650" lvl="1" indent="-171450">
              <a:buFont typeface="Arial" panose="020B0604020202020204" pitchFamily="34" charset="0"/>
              <a:buChar char="•"/>
            </a:pPr>
            <a:r>
              <a:rPr lang="en-US" dirty="0"/>
              <a:t>If anything isn’t working, be sure to discuss this.</a:t>
            </a:r>
          </a:p>
          <a:p>
            <a:pPr marL="171450" lvl="0" indent="-171450">
              <a:buFont typeface="Arial" panose="020B0604020202020204" pitchFamily="34" charset="0"/>
              <a:buChar char="•"/>
            </a:pPr>
            <a:r>
              <a:rPr lang="en-US" dirty="0"/>
              <a:t>Not everyone is required to present at this stage</a:t>
            </a:r>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4</a:t>
            </a:fld>
            <a:endParaRPr lang="en-US"/>
          </a:p>
        </p:txBody>
      </p:sp>
    </p:spTree>
    <p:extLst>
      <p:ext uri="{BB962C8B-B14F-4D97-AF65-F5344CB8AC3E}">
        <p14:creationId xmlns:p14="http://schemas.microsoft.com/office/powerpoint/2010/main" val="2327704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9</a:t>
            </a:fld>
            <a:endParaRPr lang="en-US"/>
          </a:p>
        </p:txBody>
      </p:sp>
    </p:spTree>
    <p:extLst>
      <p:ext uri="{BB962C8B-B14F-4D97-AF65-F5344CB8AC3E}">
        <p14:creationId xmlns:p14="http://schemas.microsoft.com/office/powerpoint/2010/main" val="3325063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A5D7CC-4584-7D4D-9AC5-26861B0A276E}" type="slidenum">
              <a:rPr lang="en-US" smtClean="0"/>
              <a:t>11</a:t>
            </a:fld>
            <a:endParaRPr lang="en-US"/>
          </a:p>
        </p:txBody>
      </p:sp>
    </p:spTree>
    <p:extLst>
      <p:ext uri="{BB962C8B-B14F-4D97-AF65-F5344CB8AC3E}">
        <p14:creationId xmlns:p14="http://schemas.microsoft.com/office/powerpoint/2010/main" val="3720692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p>
            <a:r>
              <a:rPr lang="en-US" dirty="0"/>
              <a:t>Click to edit Master subtitle style</a:t>
            </a:r>
          </a:p>
        </p:txBody>
      </p:sp>
    </p:spTree>
    <p:extLst>
      <p:ext uri="{BB962C8B-B14F-4D97-AF65-F5344CB8AC3E}">
        <p14:creationId xmlns:p14="http://schemas.microsoft.com/office/powerpoint/2010/main" val="4114190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Picture Placeholder 2">
            <a:extLst>
              <a:ext uri="{FF2B5EF4-FFF2-40B4-BE49-F238E27FC236}">
                <a16:creationId xmlns:a16="http://schemas.microsoft.com/office/drawing/2014/main" id="{7EB05746-5DE4-07B1-5611-4EEBAF38DE1E}"/>
              </a:ext>
            </a:extLst>
          </p:cNvPr>
          <p:cNvSpPr>
            <a:spLocks noGrp="1"/>
          </p:cNvSpPr>
          <p:nvPr>
            <p:ph type="pic" sz="quarter" idx="13"/>
          </p:nvPr>
        </p:nvSpPr>
        <p:spPr>
          <a:xfrm>
            <a:off x="381000" y="1425402"/>
            <a:ext cx="3074469" cy="2081855"/>
          </a:xfrm>
        </p:spPr>
        <p:txBody>
          <a:bodyPr/>
          <a:lstStyle/>
          <a:p>
            <a:endParaRPr lang="en-US"/>
          </a:p>
        </p:txBody>
      </p:sp>
      <p:sp>
        <p:nvSpPr>
          <p:cNvPr id="4" name="Picture Placeholder 2">
            <a:extLst>
              <a:ext uri="{FF2B5EF4-FFF2-40B4-BE49-F238E27FC236}">
                <a16:creationId xmlns:a16="http://schemas.microsoft.com/office/drawing/2014/main" id="{03F001E6-D6D1-A396-EE07-7790621213EA}"/>
              </a:ext>
            </a:extLst>
          </p:cNvPr>
          <p:cNvSpPr>
            <a:spLocks noGrp="1"/>
          </p:cNvSpPr>
          <p:nvPr>
            <p:ph type="pic" sz="quarter" idx="14"/>
          </p:nvPr>
        </p:nvSpPr>
        <p:spPr>
          <a:xfrm>
            <a:off x="3771394" y="1425402"/>
            <a:ext cx="3074469" cy="2081855"/>
          </a:xfrm>
        </p:spPr>
        <p:txBody>
          <a:bodyPr/>
          <a:lstStyle/>
          <a:p>
            <a:endParaRPr lang="en-US"/>
          </a:p>
        </p:txBody>
      </p:sp>
      <p:sp>
        <p:nvSpPr>
          <p:cNvPr id="5" name="Picture Placeholder 2">
            <a:extLst>
              <a:ext uri="{FF2B5EF4-FFF2-40B4-BE49-F238E27FC236}">
                <a16:creationId xmlns:a16="http://schemas.microsoft.com/office/drawing/2014/main" id="{02BD7855-1EA6-1102-5122-4BF617ED2DCB}"/>
              </a:ext>
            </a:extLst>
          </p:cNvPr>
          <p:cNvSpPr>
            <a:spLocks noGrp="1"/>
          </p:cNvSpPr>
          <p:nvPr>
            <p:ph type="pic" sz="quarter" idx="15"/>
          </p:nvPr>
        </p:nvSpPr>
        <p:spPr>
          <a:xfrm>
            <a:off x="7178140" y="1425402"/>
            <a:ext cx="3074469" cy="2081855"/>
          </a:xfrm>
        </p:spPr>
        <p:txBody>
          <a:bodyPr/>
          <a:lstStyle/>
          <a:p>
            <a:endParaRPr lang="en-US"/>
          </a:p>
        </p:txBody>
      </p:sp>
      <p:sp>
        <p:nvSpPr>
          <p:cNvPr id="6" name="Picture Placeholder 2">
            <a:extLst>
              <a:ext uri="{FF2B5EF4-FFF2-40B4-BE49-F238E27FC236}">
                <a16:creationId xmlns:a16="http://schemas.microsoft.com/office/drawing/2014/main" id="{93DB0072-B1E4-2B67-CD64-AFD0CADC50A0}"/>
              </a:ext>
            </a:extLst>
          </p:cNvPr>
          <p:cNvSpPr>
            <a:spLocks noGrp="1"/>
          </p:cNvSpPr>
          <p:nvPr>
            <p:ph type="pic" sz="quarter" idx="16"/>
          </p:nvPr>
        </p:nvSpPr>
        <p:spPr>
          <a:xfrm>
            <a:off x="381000" y="3772092"/>
            <a:ext cx="3074469" cy="2081855"/>
          </a:xfrm>
        </p:spPr>
        <p:txBody>
          <a:bodyPr/>
          <a:lstStyle/>
          <a:p>
            <a:endParaRPr lang="en-US"/>
          </a:p>
        </p:txBody>
      </p:sp>
      <p:sp>
        <p:nvSpPr>
          <p:cNvPr id="16" name="Picture Placeholder 2">
            <a:extLst>
              <a:ext uri="{FF2B5EF4-FFF2-40B4-BE49-F238E27FC236}">
                <a16:creationId xmlns:a16="http://schemas.microsoft.com/office/drawing/2014/main" id="{F12EFAB6-9D79-46A4-1400-FA689BD1831A}"/>
              </a:ext>
            </a:extLst>
          </p:cNvPr>
          <p:cNvSpPr>
            <a:spLocks noGrp="1"/>
          </p:cNvSpPr>
          <p:nvPr>
            <p:ph type="pic" sz="quarter" idx="17"/>
          </p:nvPr>
        </p:nvSpPr>
        <p:spPr>
          <a:xfrm>
            <a:off x="3771394" y="3772092"/>
            <a:ext cx="3074469" cy="2081855"/>
          </a:xfrm>
        </p:spPr>
        <p:txBody>
          <a:bodyPr/>
          <a:lstStyle/>
          <a:p>
            <a:endParaRPr lang="en-US"/>
          </a:p>
        </p:txBody>
      </p:sp>
      <p:sp>
        <p:nvSpPr>
          <p:cNvPr id="17" name="Picture Placeholder 2">
            <a:extLst>
              <a:ext uri="{FF2B5EF4-FFF2-40B4-BE49-F238E27FC236}">
                <a16:creationId xmlns:a16="http://schemas.microsoft.com/office/drawing/2014/main" id="{F8E2A34E-676C-226E-E8A6-42635E9CC189}"/>
              </a:ext>
            </a:extLst>
          </p:cNvPr>
          <p:cNvSpPr>
            <a:spLocks noGrp="1"/>
          </p:cNvSpPr>
          <p:nvPr>
            <p:ph type="pic" sz="quarter" idx="18"/>
          </p:nvPr>
        </p:nvSpPr>
        <p:spPr>
          <a:xfrm>
            <a:off x="7178140" y="3772092"/>
            <a:ext cx="3074469" cy="2081855"/>
          </a:xfrm>
        </p:spPr>
        <p:txBody>
          <a:bodyPr/>
          <a:lstStyle/>
          <a:p>
            <a:endParaRPr lang="en-US"/>
          </a:p>
        </p:txBody>
      </p:sp>
    </p:spTree>
    <p:extLst>
      <p:ext uri="{BB962C8B-B14F-4D97-AF65-F5344CB8AC3E}">
        <p14:creationId xmlns:p14="http://schemas.microsoft.com/office/powerpoint/2010/main" val="2182641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642338" y="457201"/>
            <a:ext cx="716866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614203" y="457201"/>
            <a:ext cx="7196798" cy="49839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50"/>
            <a:ext cx="3932767" cy="31662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7AD69-3205-BCCD-4E2D-E72B1D3B187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E0D675-7591-9D83-10A1-2FEED657724E}"/>
              </a:ext>
            </a:extLst>
          </p:cNvPr>
          <p:cNvSpPr>
            <a:spLocks noGrp="1"/>
          </p:cNvSpPr>
          <p:nvPr>
            <p:ph type="dt" sz="half" idx="10"/>
          </p:nvPr>
        </p:nvSpPr>
        <p:spPr/>
        <p:txBody>
          <a:bodyPr/>
          <a:lstStyle/>
          <a:p>
            <a:fld id="{016554A5-B4DD-7045-B047-B7DA6D1E70A4}" type="datetimeFigureOut">
              <a:rPr lang="en-US" smtClean="0"/>
              <a:pPr/>
              <a:t>3/19/2023</a:t>
            </a:fld>
            <a:endParaRPr lang="en-US" dirty="0"/>
          </a:p>
        </p:txBody>
      </p:sp>
      <p:sp>
        <p:nvSpPr>
          <p:cNvPr id="4" name="Slide Number Placeholder 3">
            <a:extLst>
              <a:ext uri="{FF2B5EF4-FFF2-40B4-BE49-F238E27FC236}">
                <a16:creationId xmlns:a16="http://schemas.microsoft.com/office/drawing/2014/main" id="{56C7773C-2F41-C6E1-AAB5-9601AB572047}"/>
              </a:ext>
            </a:extLst>
          </p:cNvPr>
          <p:cNvSpPr>
            <a:spLocks noGrp="1"/>
          </p:cNvSpPr>
          <p:nvPr>
            <p:ph type="sldNum" sz="quarter" idx="11"/>
          </p:nvPr>
        </p:nvSpPr>
        <p:spPr/>
        <p:txBody>
          <a:bodyPr/>
          <a:lstStyle/>
          <a:p>
            <a:fld id="{AE678206-0642-9F48-9727-6B519CB285FA}" type="slidenum">
              <a:rPr lang="en-US" smtClean="0"/>
              <a:pPr/>
              <a:t>‹#›</a:t>
            </a:fld>
            <a:endParaRPr lang="en-US" dirty="0"/>
          </a:p>
        </p:txBody>
      </p:sp>
      <p:sp>
        <p:nvSpPr>
          <p:cNvPr id="6" name="Chart Placeholder 5">
            <a:extLst>
              <a:ext uri="{FF2B5EF4-FFF2-40B4-BE49-F238E27FC236}">
                <a16:creationId xmlns:a16="http://schemas.microsoft.com/office/drawing/2014/main" id="{A169B0B5-D05E-C4AE-458A-3F4627989B43}"/>
              </a:ext>
            </a:extLst>
          </p:cNvPr>
          <p:cNvSpPr>
            <a:spLocks noGrp="1"/>
          </p:cNvSpPr>
          <p:nvPr>
            <p:ph type="chart" sz="quarter" idx="12"/>
          </p:nvPr>
        </p:nvSpPr>
        <p:spPr>
          <a:xfrm>
            <a:off x="381000" y="1435100"/>
            <a:ext cx="7510463" cy="4572000"/>
          </a:xfrm>
        </p:spPr>
        <p:txBody>
          <a:bodyPr/>
          <a:lstStyle/>
          <a:p>
            <a:endParaRPr lang="en-US"/>
          </a:p>
        </p:txBody>
      </p:sp>
      <p:sp>
        <p:nvSpPr>
          <p:cNvPr id="8" name="Text Placeholder 7">
            <a:extLst>
              <a:ext uri="{FF2B5EF4-FFF2-40B4-BE49-F238E27FC236}">
                <a16:creationId xmlns:a16="http://schemas.microsoft.com/office/drawing/2014/main" id="{3AA2623B-F27F-1862-1049-4ADBDCD7601C}"/>
              </a:ext>
            </a:extLst>
          </p:cNvPr>
          <p:cNvSpPr>
            <a:spLocks noGrp="1"/>
          </p:cNvSpPr>
          <p:nvPr>
            <p:ph type="body" sz="quarter" idx="13"/>
          </p:nvPr>
        </p:nvSpPr>
        <p:spPr>
          <a:xfrm>
            <a:off x="8116888" y="1435100"/>
            <a:ext cx="3694112" cy="3417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233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Full Photo">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10" name="Title Placeholder 10">
            <a:extLst>
              <a:ext uri="{FF2B5EF4-FFF2-40B4-BE49-F238E27FC236}">
                <a16:creationId xmlns:a16="http://schemas.microsoft.com/office/drawing/2014/main" id="{03435116-8EC1-A548-452A-A5744ECD0FD6}"/>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lvl1pPr>
              <a:defRPr>
                <a:solidFill>
                  <a:schemeClr val="bg1"/>
                </a:solidFill>
              </a:defRPr>
            </a:lvl1pPr>
          </a:lstStyle>
          <a:p>
            <a:r>
              <a:rPr lang="en-US" dirty="0"/>
              <a:t>Click to edit </a:t>
            </a:r>
            <a:br>
              <a:rPr lang="en-US" dirty="0"/>
            </a:br>
            <a:r>
              <a:rPr lang="en-US" dirty="0"/>
              <a:t>Master title style</a:t>
            </a:r>
          </a:p>
        </p:txBody>
      </p:sp>
      <p:sp>
        <p:nvSpPr>
          <p:cNvPr id="11" name="Text Placeholder 11">
            <a:extLst>
              <a:ext uri="{FF2B5EF4-FFF2-40B4-BE49-F238E27FC236}">
                <a16:creationId xmlns:a16="http://schemas.microsoft.com/office/drawing/2014/main" id="{BE800B03-ECF5-F0B1-7514-4FC09CECE7E4}"/>
              </a:ext>
            </a:extLst>
          </p:cNvPr>
          <p:cNvSpPr>
            <a:spLocks noGrp="1"/>
          </p:cNvSpPr>
          <p:nvPr>
            <p:ph idx="1"/>
          </p:nvPr>
        </p:nvSpPr>
        <p:spPr>
          <a:xfrm>
            <a:off x="2447108" y="4441370"/>
            <a:ext cx="8906692" cy="625930"/>
          </a:xfrm>
          <a:prstGeom prst="rect">
            <a:avLst/>
          </a:prstGeom>
        </p:spPr>
        <p:txBody>
          <a:bodyPr vert="horz" lIns="91440" tIns="45720" rIns="91440" bIns="45720" rtlCol="0">
            <a:normAutofit/>
          </a:bodyPr>
          <a:lstStyle>
            <a:lvl1pPr>
              <a:defRPr>
                <a:solidFill>
                  <a:schemeClr val="bg1"/>
                </a:solidFill>
              </a:defRPr>
            </a:lvl1pPr>
          </a:lstStyle>
          <a:p>
            <a:r>
              <a:rPr lang="en-US" dirty="0"/>
              <a:t>Click to edit Master subtitle style</a:t>
            </a:r>
          </a:p>
        </p:txBody>
      </p:sp>
      <p:pic>
        <p:nvPicPr>
          <p:cNvPr id="3" name="Picture 2">
            <a:extLst>
              <a:ext uri="{FF2B5EF4-FFF2-40B4-BE49-F238E27FC236}">
                <a16:creationId xmlns:a16="http://schemas.microsoft.com/office/drawing/2014/main" id="{CAA14450-E163-A0FB-AE33-14F2CE668DE1}"/>
              </a:ext>
            </a:extLst>
          </p:cNvPr>
          <p:cNvPicPr>
            <a:picLocks noChangeAspect="1"/>
          </p:cNvPicPr>
          <p:nvPr userDrawn="1"/>
        </p:nvPicPr>
        <p:blipFill rotWithShape="1">
          <a:blip r:embed="rId3"/>
          <a:srcRect t="73770"/>
          <a:stretch/>
        </p:blipFill>
        <p:spPr>
          <a:xfrm>
            <a:off x="1" y="5059179"/>
            <a:ext cx="12191999" cy="1798821"/>
          </a:xfrm>
          <a:prstGeom prst="rect">
            <a:avLst/>
          </a:prstGeom>
        </p:spPr>
      </p:pic>
    </p:spTree>
    <p:extLst>
      <p:ext uri="{BB962C8B-B14F-4D97-AF65-F5344CB8AC3E}">
        <p14:creationId xmlns:p14="http://schemas.microsoft.com/office/powerpoint/2010/main" val="2704301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s - Pl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5FCBB805-91EF-D0F1-B5CA-BCA3290EA431}"/>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42813725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s - Kende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28D4045A-E327-4892-6A89-6CBE5583D417}"/>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1366797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s - Tech Tow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6B75A76D-59A5-A55D-8427-D310560791ED}"/>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781624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s - Wre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Placeholder 10">
            <a:extLst>
              <a:ext uri="{FF2B5EF4-FFF2-40B4-BE49-F238E27FC236}">
                <a16:creationId xmlns:a16="http://schemas.microsoft.com/office/drawing/2014/main" id="{E3126A54-2183-1E0F-7A09-1B69C88EFBF2}"/>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168068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22565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8"/>
            <a:ext cx="5617633"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8"/>
            <a:ext cx="5638800" cy="336247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3/19/2023</a:t>
            </a:fld>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jpg"/><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10" Type="http://schemas.openxmlformats.org/officeDocument/2006/relationships/image" Target="../media/image8.png"/><Relationship Id="rId4" Type="http://schemas.openxmlformats.org/officeDocument/2006/relationships/slideLayout" Target="../slideLayouts/slideLayout10.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1C16630-5558-9114-4463-47E138DB6255}"/>
              </a:ext>
            </a:extLst>
          </p:cNvPr>
          <p:cNvSpPr txBox="1">
            <a:spLocks/>
          </p:cNvSpPr>
          <p:nvPr userDrawn="1"/>
        </p:nvSpPr>
        <p:spPr>
          <a:xfrm>
            <a:off x="2447108" y="1680753"/>
            <a:ext cx="8682445" cy="2760617"/>
          </a:xfrm>
          <a:prstGeom prst="rect">
            <a:avLst/>
          </a:prstGeom>
        </p:spPr>
        <p:txBody>
          <a:bodyPr anchor="ctr" anchorCtr="0">
            <a:normAutofit/>
          </a:bodyPr>
          <a:lstStyle>
            <a:lvl1pPr algn="l"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dirty="0"/>
          </a:p>
        </p:txBody>
      </p:sp>
      <p:sp>
        <p:nvSpPr>
          <p:cNvPr id="11" name="Title Placeholder 10">
            <a:extLst>
              <a:ext uri="{FF2B5EF4-FFF2-40B4-BE49-F238E27FC236}">
                <a16:creationId xmlns:a16="http://schemas.microsoft.com/office/drawing/2014/main" id="{3552819F-CE1E-70EB-07B5-3B61D2578A1C}"/>
              </a:ext>
            </a:extLst>
          </p:cNvPr>
          <p:cNvSpPr>
            <a:spLocks noGrp="1"/>
          </p:cNvSpPr>
          <p:nvPr>
            <p:ph type="title"/>
          </p:nvPr>
        </p:nvSpPr>
        <p:spPr>
          <a:xfrm>
            <a:off x="2447108" y="1846217"/>
            <a:ext cx="8906692" cy="2595153"/>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
        <p:nvSpPr>
          <p:cNvPr id="12" name="Text Placeholder 11">
            <a:extLst>
              <a:ext uri="{FF2B5EF4-FFF2-40B4-BE49-F238E27FC236}">
                <a16:creationId xmlns:a16="http://schemas.microsoft.com/office/drawing/2014/main" id="{CBD913C0-CC86-E0C0-B503-69104064ECF7}"/>
              </a:ext>
            </a:extLst>
          </p:cNvPr>
          <p:cNvSpPr>
            <a:spLocks noGrp="1"/>
          </p:cNvSpPr>
          <p:nvPr>
            <p:ph type="body" idx="1"/>
          </p:nvPr>
        </p:nvSpPr>
        <p:spPr>
          <a:xfrm>
            <a:off x="2447108" y="4441370"/>
            <a:ext cx="8906692" cy="625930"/>
          </a:xfrm>
          <a:prstGeom prst="rect">
            <a:avLst/>
          </a:prstGeom>
        </p:spPr>
        <p:txBody>
          <a:bodyPr vert="horz" lIns="91440" tIns="45720" rIns="91440" bIns="45720" rtlCol="0">
            <a:normAutofit/>
          </a:bodyPr>
          <a:lstStyle/>
          <a:p>
            <a:r>
              <a:rPr lang="en-US" dirty="0"/>
              <a:t>Click to edit Master subtitle style</a:t>
            </a:r>
          </a:p>
        </p:txBody>
      </p:sp>
    </p:spTree>
    <p:extLst>
      <p:ext uri="{BB962C8B-B14F-4D97-AF65-F5344CB8AC3E}">
        <p14:creationId xmlns:p14="http://schemas.microsoft.com/office/powerpoint/2010/main" val="2336126548"/>
      </p:ext>
    </p:extLst>
  </p:cSld>
  <p:clrMap bg1="lt1" tx1="dk1" bg2="lt2" tx2="dk2" accent1="accent1" accent2="accent2" accent3="accent3" accent4="accent4" accent5="accent5" accent6="accent6" hlink="hlink" folHlink="folHlink"/>
  <p:sldLayoutIdLst>
    <p:sldLayoutId id="2147483696" r:id="rId1"/>
    <p:sldLayoutId id="2147483707" r:id="rId2"/>
  </p:sldLayoutIdLst>
  <p:txStyles>
    <p:titleStyle>
      <a:lvl1pPr algn="l"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0" indent="0" algn="l" defTabSz="342900" rtl="0" eaLnBrk="1" latinLnBrk="0" hangingPunct="1">
        <a:spcBef>
          <a:spcPct val="20000"/>
        </a:spcBef>
        <a:buFont typeface="Arial"/>
        <a:buNone/>
        <a:defRPr sz="1800" kern="1200">
          <a:solidFill>
            <a:srgbClr val="B3A369"/>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555A20D-930F-A185-C845-C95F4365004A}"/>
              </a:ext>
            </a:extLst>
          </p:cNvPr>
          <p:cNvSpPr txBox="1">
            <a:spLocks/>
          </p:cNvSpPr>
          <p:nvPr userDrawn="1"/>
        </p:nvSpPr>
        <p:spPr>
          <a:xfrm>
            <a:off x="1746069" y="2137954"/>
            <a:ext cx="8699862" cy="2582091"/>
          </a:xfrm>
          <a:prstGeom prst="rect">
            <a:avLst/>
          </a:prstGeom>
        </p:spPr>
        <p:txBody>
          <a:bodyPr anchor="ctr" anchorCtr="0">
            <a:normAutofit/>
          </a:bodyPr>
          <a:lstStyle>
            <a:lvl1pPr algn="ctr" defTabSz="342900" rtl="0" eaLnBrk="1" latinLnBrk="0" hangingPunct="1">
              <a:lnSpc>
                <a:spcPct val="100000"/>
              </a:lnSpc>
              <a:spcBef>
                <a:spcPct val="0"/>
              </a:spcBef>
              <a:buNone/>
              <a:defRPr sz="6000" b="1" i="0" kern="1200" cap="none" spc="0" baseline="0">
                <a:solidFill>
                  <a:srgbClr val="003057"/>
                </a:solidFill>
                <a:latin typeface="Roboto" panose="02000000000000000000" pitchFamily="2" charset="0"/>
                <a:ea typeface="Roboto" panose="02000000000000000000" pitchFamily="2" charset="0"/>
                <a:cs typeface="Roboto" panose="02000000000000000000" pitchFamily="2" charset="0"/>
              </a:defRPr>
            </a:lvl1pPr>
          </a:lstStyle>
          <a:p>
            <a:endParaRPr lang="en-US" dirty="0"/>
          </a:p>
        </p:txBody>
      </p:sp>
      <p:sp>
        <p:nvSpPr>
          <p:cNvPr id="4" name="Title Placeholder 10">
            <a:extLst>
              <a:ext uri="{FF2B5EF4-FFF2-40B4-BE49-F238E27FC236}">
                <a16:creationId xmlns:a16="http://schemas.microsoft.com/office/drawing/2014/main" id="{C83A85DD-FCD4-4A59-0F3C-B8F9FA03085F}"/>
              </a:ext>
            </a:extLst>
          </p:cNvPr>
          <p:cNvSpPr>
            <a:spLocks noGrp="1"/>
          </p:cNvSpPr>
          <p:nvPr>
            <p:ph type="title"/>
          </p:nvPr>
        </p:nvSpPr>
        <p:spPr>
          <a:xfrm>
            <a:off x="1642654" y="1948985"/>
            <a:ext cx="8906692" cy="2960028"/>
          </a:xfrm>
          <a:prstGeom prst="rect">
            <a:avLst/>
          </a:prstGeom>
        </p:spPr>
        <p:txBody>
          <a:bodyPr vert="horz" lIns="91440" tIns="45720" rIns="91440" bIns="45720" rtlCol="0" anchor="ctr">
            <a:normAutofit/>
          </a:body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4265836520"/>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ctr" defTabSz="342900" rtl="0" eaLnBrk="1" latinLnBrk="0" hangingPunct="1">
        <a:spcBef>
          <a:spcPct val="0"/>
        </a:spcBef>
        <a:buNone/>
        <a:defRPr sz="6000" b="1" i="0" kern="1200">
          <a:solidFill>
            <a:schemeClr val="tx1"/>
          </a:solidFill>
          <a:latin typeface="Roboto" panose="02000000000000000000" pitchFamily="2" charset="0"/>
          <a:ea typeface="Roboto" panose="02000000000000000000" pitchFamily="2" charset="0"/>
          <a:cs typeface="Roboto" panose="02000000000000000000" pitchFamily="2" charset="0"/>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5"/>
            <a:ext cx="11429999" cy="42256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1408329" y="6182540"/>
            <a:ext cx="1546654"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016554A5-B4DD-7045-B047-B7DA6D1E70A4}" type="datetimeFigureOut">
              <a:rPr lang="en-US" smtClean="0"/>
              <a:pPr/>
              <a:t>3/19/2023</a:t>
            </a:fld>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381000" y="6182540"/>
            <a:ext cx="916577"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Roboto" panose="02000000000000000000" pitchFamily="2" charset="0"/>
              </a:defRPr>
            </a:lvl1pPr>
          </a:lstStyle>
          <a:p>
            <a:fld id="{AE678206-0642-9F48-9727-6B519CB285FA}" type="slidenum">
              <a:rPr lang="en-US" smtClean="0"/>
              <a:pPr/>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93" r:id="rId4"/>
    <p:sldLayoutId id="2147483690" r:id="rId5"/>
    <p:sldLayoutId id="2147483691" r:id="rId6"/>
    <p:sldLayoutId id="2147483692" r:id="rId7"/>
    <p:sldLayoutId id="2147483694" r:id="rId8"/>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mckinsey.com/industries/real-estate/our-insights/getting-ahead-of-the-market-how-big-data-is-transforming-real-estate"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www.nyc.gov/assets/hpd/downloads/pdfs/services/2021-nychvs-selected-initial-findings.pdf" TargetMode="External"/><Relationship Id="rId4" Type="http://schemas.openxmlformats.org/officeDocument/2006/relationships/hyperlink" Target="https://www.nyc.gov/assets/doh/downloads/pdf/epi/databrief45.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FACC4-8BA4-D145-6D28-7181D4BBF84B}"/>
              </a:ext>
            </a:extLst>
          </p:cNvPr>
          <p:cNvSpPr>
            <a:spLocks noGrp="1"/>
          </p:cNvSpPr>
          <p:nvPr>
            <p:ph type="title"/>
          </p:nvPr>
        </p:nvSpPr>
        <p:spPr>
          <a:xfrm>
            <a:off x="2447108" y="1095469"/>
            <a:ext cx="8906692" cy="3345901"/>
          </a:xfrm>
        </p:spPr>
        <p:txBody>
          <a:bodyPr>
            <a:normAutofit fontScale="90000"/>
          </a:bodyPr>
          <a:lstStyle/>
          <a:p>
            <a:r>
              <a:rPr lang="en-US" dirty="0"/>
              <a:t>Investigate the Relationship between Noise Complaints and Housing Cost in New York City</a:t>
            </a:r>
          </a:p>
        </p:txBody>
      </p:sp>
      <p:sp>
        <p:nvSpPr>
          <p:cNvPr id="3" name="Content Placeholder 2">
            <a:extLst>
              <a:ext uri="{FF2B5EF4-FFF2-40B4-BE49-F238E27FC236}">
                <a16:creationId xmlns:a16="http://schemas.microsoft.com/office/drawing/2014/main" id="{C0E02467-1D6D-30DE-402A-35783DB9D563}"/>
              </a:ext>
            </a:extLst>
          </p:cNvPr>
          <p:cNvSpPr>
            <a:spLocks noGrp="1"/>
          </p:cNvSpPr>
          <p:nvPr>
            <p:ph idx="1"/>
          </p:nvPr>
        </p:nvSpPr>
        <p:spPr>
          <a:xfrm>
            <a:off x="2447108" y="4441369"/>
            <a:ext cx="8906692" cy="1843683"/>
          </a:xfrm>
        </p:spPr>
        <p:txBody>
          <a:bodyPr>
            <a:normAutofit fontScale="92500" lnSpcReduction="10000"/>
          </a:bodyPr>
          <a:lstStyle/>
          <a:p>
            <a:r>
              <a:rPr lang="en-US" b="1" dirty="0"/>
              <a:t>MGT 6203 – Team 10</a:t>
            </a:r>
          </a:p>
          <a:p>
            <a:r>
              <a:rPr lang="en-US" dirty="0"/>
              <a:t>Juan David Rodriguez</a:t>
            </a:r>
          </a:p>
          <a:p>
            <a:r>
              <a:rPr lang="en-US" sz="1800" dirty="0">
                <a:effectLst/>
                <a:ea typeface="MS Mincho" panose="02020609040205080304" pitchFamily="49" charset="-128"/>
                <a:cs typeface="Arial" panose="020B0604020202020204" pitchFamily="34" charset="0"/>
              </a:rPr>
              <a:t>Evgenia Jane Bugai</a:t>
            </a:r>
            <a:endParaRPr lang="en-US" dirty="0">
              <a:ea typeface="MS Mincho" panose="02020609040205080304" pitchFamily="49" charset="-128"/>
              <a:cs typeface="Arial" panose="020B0604020202020204" pitchFamily="34" charset="0"/>
            </a:endParaRPr>
          </a:p>
          <a:p>
            <a:r>
              <a:rPr lang="en-US" sz="1800" dirty="0">
                <a:effectLst/>
                <a:ea typeface="MS Mincho" panose="02020609040205080304" pitchFamily="49" charset="-128"/>
                <a:cs typeface="Arial" panose="020B0604020202020204" pitchFamily="34" charset="0"/>
              </a:rPr>
              <a:t>Nickolas Tyler </a:t>
            </a:r>
            <a:r>
              <a:rPr lang="en-US" sz="1800" dirty="0" err="1">
                <a:effectLst/>
                <a:ea typeface="MS Mincho" panose="02020609040205080304" pitchFamily="49" charset="-128"/>
                <a:cs typeface="Arial" panose="020B0604020202020204" pitchFamily="34" charset="0"/>
              </a:rPr>
              <a:t>Reinig</a:t>
            </a:r>
            <a:r>
              <a:rPr lang="en-US" sz="1800" dirty="0">
                <a:effectLst/>
                <a:ea typeface="MS Mincho" panose="02020609040205080304" pitchFamily="49" charset="-128"/>
                <a:cs typeface="Arial" panose="020B0604020202020204" pitchFamily="34" charset="0"/>
              </a:rPr>
              <a:t> </a:t>
            </a:r>
          </a:p>
          <a:p>
            <a:r>
              <a:rPr lang="en-US" sz="1800" dirty="0">
                <a:effectLst/>
                <a:ea typeface="MS Mincho" panose="02020609040205080304" pitchFamily="49" charset="-128"/>
                <a:cs typeface="Arial" panose="020B0604020202020204" pitchFamily="34" charset="0"/>
              </a:rPr>
              <a:t>Hisashi </a:t>
            </a:r>
            <a:r>
              <a:rPr lang="en-US" sz="1800" dirty="0" err="1">
                <a:effectLst/>
                <a:ea typeface="MS Mincho" panose="02020609040205080304" pitchFamily="49" charset="-128"/>
                <a:cs typeface="Arial" panose="020B0604020202020204" pitchFamily="34" charset="0"/>
              </a:rPr>
              <a:t>Kominami</a:t>
            </a:r>
            <a:endParaRPr lang="en-US" sz="1800" dirty="0">
              <a:effectLst/>
              <a:ea typeface="MS Mincho" panose="02020609040205080304" pitchFamily="49" charset="-128"/>
              <a:cs typeface="Arial" panose="020B0604020202020204" pitchFamily="34" charset="0"/>
            </a:endParaRPr>
          </a:p>
          <a:p>
            <a:r>
              <a:rPr lang="en-US" dirty="0"/>
              <a:t>Muhammad Ahmad</a:t>
            </a:r>
            <a:endParaRPr lang="en-US" dirty="0">
              <a:cs typeface="Arial" panose="020B0604020202020204" pitchFamily="34" charset="0"/>
            </a:endParaRPr>
          </a:p>
          <a:p>
            <a:endParaRPr lang="en-US" dirty="0"/>
          </a:p>
        </p:txBody>
      </p:sp>
    </p:spTree>
    <p:extLst>
      <p:ext uri="{BB962C8B-B14F-4D97-AF65-F5344CB8AC3E}">
        <p14:creationId xmlns:p14="http://schemas.microsoft.com/office/powerpoint/2010/main" val="3862558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r>
              <a:rPr lang="en-US" dirty="0"/>
              <a:t>Data preparation and cleaning</a:t>
            </a:r>
          </a:p>
          <a:p>
            <a:r>
              <a:rPr lang="en-US" dirty="0"/>
              <a:t>Exploratory Data Analysis</a:t>
            </a:r>
          </a:p>
          <a:p>
            <a:r>
              <a:rPr lang="en-US" dirty="0"/>
              <a:t>Unexpected problems and challenges</a:t>
            </a:r>
          </a:p>
          <a:p>
            <a:r>
              <a:rPr lang="en-US" dirty="0"/>
              <a:t>Interesting findings</a:t>
            </a:r>
          </a:p>
          <a:p>
            <a:endParaRPr lang="en-US" dirty="0"/>
          </a:p>
          <a:p>
            <a:pPr marL="457200" lvl="1" indent="0">
              <a:buNone/>
            </a:pPr>
            <a:endParaRPr lang="en-US"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Progress Update</a:t>
            </a:r>
          </a:p>
        </p:txBody>
      </p:sp>
      <p:cxnSp>
        <p:nvCxnSpPr>
          <p:cNvPr id="4" name="Straight Connector 3">
            <a:extLst>
              <a:ext uri="{FF2B5EF4-FFF2-40B4-BE49-F238E27FC236}">
                <a16:creationId xmlns:a16="http://schemas.microsoft.com/office/drawing/2014/main" id="{3D935667-A890-E176-9B3D-8558FA289EA1}"/>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03817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p:txBody>
          <a:bodyPr/>
          <a:lstStyle/>
          <a:p>
            <a:r>
              <a:rPr lang="en-US" sz="1400" dirty="0"/>
              <a:t>McKinsey &amp; Co. (2018, October 8th). Getting ahead of the market: How big data is transforming real estate. Retrieved from </a:t>
            </a:r>
            <a:r>
              <a:rPr lang="en-US" sz="1400" dirty="0">
                <a:hlinkClick r:id="rId3"/>
              </a:rPr>
              <a:t>https://www.mckinsey.com/industries/real-estate/our-insights/getting-ahead-of-the-market-how-big-data-is-transforming-real-estate</a:t>
            </a:r>
            <a:endParaRPr lang="en-US" sz="1400" dirty="0"/>
          </a:p>
          <a:p>
            <a:r>
              <a:rPr lang="en-US" sz="1400" dirty="0"/>
              <a:t>New York City Department of Health and Mental Hygiene (2014). Ambient Noise Disruption in New York City. Retrieved from </a:t>
            </a:r>
            <a:r>
              <a:rPr lang="en-US" sz="1400" dirty="0">
                <a:hlinkClick r:id="rId4"/>
              </a:rPr>
              <a:t>https://www.nyc.gov/assets/doh/downloads/pdf/epi/databrief45.pdf</a:t>
            </a:r>
            <a:endParaRPr lang="en-US" sz="1400" dirty="0"/>
          </a:p>
          <a:p>
            <a:r>
              <a:rPr lang="en-US" sz="1400" dirty="0"/>
              <a:t>New York City Department of Health and Mental Hygiene (2013). Preventing noise-induced hearing loss among young people. Retrieved from </a:t>
            </a:r>
            <a:r>
              <a:rPr lang="en-US" sz="1400" dirty="0">
                <a:hlinkClick r:id="rId4"/>
              </a:rPr>
              <a:t>https://www.nyc.gov/assets/doh/downloads/pdf/epi/databrief45.pdf</a:t>
            </a:r>
            <a:endParaRPr lang="en-US" sz="1400" dirty="0"/>
          </a:p>
          <a:p>
            <a:r>
              <a:rPr lang="en-US" sz="1400" dirty="0"/>
              <a:t>New York City Department of Housing. (2022, May 16th). 2021 New York City Housing and Vacancy Survey. Retrieved from </a:t>
            </a:r>
            <a:r>
              <a:rPr lang="en-US" sz="1400" dirty="0">
                <a:hlinkClick r:id="rId5"/>
              </a:rPr>
              <a:t>https://www.nyc.gov/assets/hpd/downloads/pdfs/services/2021-nychvs-selected-initial-findings.pdf</a:t>
            </a:r>
            <a:endParaRPr lang="en-US" sz="1400" dirty="0"/>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References</a:t>
            </a:r>
          </a:p>
        </p:txBody>
      </p:sp>
      <p:cxnSp>
        <p:nvCxnSpPr>
          <p:cNvPr id="4" name="Straight Connector 3">
            <a:extLst>
              <a:ext uri="{FF2B5EF4-FFF2-40B4-BE49-F238E27FC236}">
                <a16:creationId xmlns:a16="http://schemas.microsoft.com/office/drawing/2014/main" id="{8CFC8D18-0B73-B937-AE6C-CABEB6DEAE3D}"/>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83506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a:xfrm>
            <a:off x="381000" y="200722"/>
            <a:ext cx="11430000" cy="1014761"/>
          </a:xfrm>
        </p:spPr>
        <p:txBody>
          <a:bodyPr anchor="ctr">
            <a:normAutofit/>
          </a:bodyPr>
          <a:lstStyle/>
          <a:p>
            <a:r>
              <a:rPr lang="en-US" dirty="0"/>
              <a:t>Presentation Outline</a:t>
            </a:r>
          </a:p>
        </p:txBody>
      </p:sp>
      <p:sp>
        <p:nvSpPr>
          <p:cNvPr id="2" name="Content Placeholder 1">
            <a:extLst>
              <a:ext uri="{FF2B5EF4-FFF2-40B4-BE49-F238E27FC236}">
                <a16:creationId xmlns:a16="http://schemas.microsoft.com/office/drawing/2014/main" id="{C3B86D15-F767-04EA-6B75-7E3D3D3BDC20}"/>
              </a:ext>
            </a:extLst>
          </p:cNvPr>
          <p:cNvSpPr>
            <a:spLocks noGrp="1"/>
          </p:cNvSpPr>
          <p:nvPr>
            <p:ph sz="half" idx="1"/>
          </p:nvPr>
        </p:nvSpPr>
        <p:spPr>
          <a:xfrm>
            <a:off x="379048" y="1342808"/>
            <a:ext cx="11431952" cy="4225652"/>
          </a:xfrm>
        </p:spPr>
        <p:txBody>
          <a:bodyPr>
            <a:normAutofit/>
          </a:bodyPr>
          <a:lstStyle/>
          <a:p>
            <a:pPr>
              <a:spcAft>
                <a:spcPts val="600"/>
              </a:spcAft>
            </a:pPr>
            <a:r>
              <a:rPr lang="en-US" sz="2800" dirty="0"/>
              <a:t>Background Information</a:t>
            </a:r>
          </a:p>
          <a:p>
            <a:pPr>
              <a:spcAft>
                <a:spcPts val="600"/>
              </a:spcAft>
            </a:pPr>
            <a:r>
              <a:rPr lang="en-US" sz="2800" dirty="0"/>
              <a:t>Problem Statement</a:t>
            </a:r>
          </a:p>
          <a:p>
            <a:pPr>
              <a:spcAft>
                <a:spcPts val="600"/>
              </a:spcAft>
            </a:pPr>
            <a:r>
              <a:rPr lang="en-US" sz="2800" dirty="0"/>
              <a:t>Planned Approach</a:t>
            </a:r>
          </a:p>
          <a:p>
            <a:pPr>
              <a:spcAft>
                <a:spcPts val="600"/>
              </a:spcAft>
            </a:pPr>
            <a:r>
              <a:rPr lang="en-US" sz="2800" dirty="0"/>
              <a:t>Initial Hypotheses</a:t>
            </a:r>
          </a:p>
          <a:p>
            <a:pPr>
              <a:spcAft>
                <a:spcPts val="600"/>
              </a:spcAft>
            </a:pPr>
            <a:r>
              <a:rPr lang="en-US" sz="2800" dirty="0"/>
              <a:t>Progress Update</a:t>
            </a:r>
          </a:p>
          <a:p>
            <a:pPr>
              <a:spcAft>
                <a:spcPts val="600"/>
              </a:spcAft>
            </a:pPr>
            <a:r>
              <a:rPr lang="en-US" sz="2800" dirty="0"/>
              <a:t>References</a:t>
            </a:r>
          </a:p>
          <a:p>
            <a:pPr marL="457200" lvl="1" indent="0">
              <a:buNone/>
            </a:pPr>
            <a:endParaRPr lang="en-US" sz="2400" dirty="0"/>
          </a:p>
        </p:txBody>
      </p:sp>
      <p:cxnSp>
        <p:nvCxnSpPr>
          <p:cNvPr id="8" name="Straight Connector 7">
            <a:extLst>
              <a:ext uri="{FF2B5EF4-FFF2-40B4-BE49-F238E27FC236}">
                <a16:creationId xmlns:a16="http://schemas.microsoft.com/office/drawing/2014/main" id="{BA05141B-27EF-D5A5-F954-13D0319C8CE7}"/>
              </a:ext>
            </a:extLst>
          </p:cNvPr>
          <p:cNvCxnSpPr/>
          <p:nvPr/>
        </p:nvCxnSpPr>
        <p:spPr>
          <a:xfrm>
            <a:off x="0" y="1041722"/>
            <a:ext cx="12192000" cy="0"/>
          </a:xfrm>
          <a:prstGeom prst="line">
            <a:avLst/>
          </a:prstGeom>
          <a:ln w="12700">
            <a:solidFill>
              <a:schemeClr val="bg2">
                <a:lumMod val="1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20753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a:xfrm>
            <a:off x="381000" y="200722"/>
            <a:ext cx="11430000" cy="1014761"/>
          </a:xfrm>
        </p:spPr>
        <p:txBody>
          <a:bodyPr anchor="ctr">
            <a:normAutofit/>
          </a:bodyPr>
          <a:lstStyle/>
          <a:p>
            <a:r>
              <a:rPr lang="en-US" dirty="0"/>
              <a:t>Information Background</a:t>
            </a:r>
          </a:p>
        </p:txBody>
      </p:sp>
      <p:cxnSp>
        <p:nvCxnSpPr>
          <p:cNvPr id="4" name="Straight Connector 3">
            <a:extLst>
              <a:ext uri="{FF2B5EF4-FFF2-40B4-BE49-F238E27FC236}">
                <a16:creationId xmlns:a16="http://schemas.microsoft.com/office/drawing/2014/main" id="{D493D32A-81DF-9B1E-0849-E4F8C8B45A0F}"/>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pic>
        <p:nvPicPr>
          <p:cNvPr id="6" name="Picture 5" descr="Diagram&#10;&#10;Description automatically generated">
            <a:extLst>
              <a:ext uri="{FF2B5EF4-FFF2-40B4-BE49-F238E27FC236}">
                <a16:creationId xmlns:a16="http://schemas.microsoft.com/office/drawing/2014/main" id="{17C6CFE7-FD22-4034-A0D5-FEF9594C6721}"/>
              </a:ext>
            </a:extLst>
          </p:cNvPr>
          <p:cNvPicPr>
            <a:picLocks noChangeAspect="1"/>
          </p:cNvPicPr>
          <p:nvPr/>
        </p:nvPicPr>
        <p:blipFill>
          <a:blip r:embed="rId3"/>
          <a:stretch>
            <a:fillRect/>
          </a:stretch>
        </p:blipFill>
        <p:spPr>
          <a:xfrm>
            <a:off x="8356835" y="1238628"/>
            <a:ext cx="3858315" cy="3831080"/>
          </a:xfrm>
          <a:prstGeom prst="rect">
            <a:avLst/>
          </a:prstGeom>
        </p:spPr>
      </p:pic>
      <p:sp>
        <p:nvSpPr>
          <p:cNvPr id="2" name="Content Placeholder 1">
            <a:extLst>
              <a:ext uri="{FF2B5EF4-FFF2-40B4-BE49-F238E27FC236}">
                <a16:creationId xmlns:a16="http://schemas.microsoft.com/office/drawing/2014/main" id="{C3B86D15-F767-04EA-6B75-7E3D3D3BDC20}"/>
              </a:ext>
            </a:extLst>
          </p:cNvPr>
          <p:cNvSpPr>
            <a:spLocks noGrp="1"/>
          </p:cNvSpPr>
          <p:nvPr>
            <p:ph sz="half" idx="1"/>
          </p:nvPr>
        </p:nvSpPr>
        <p:spPr>
          <a:xfrm>
            <a:off x="185195" y="1365956"/>
            <a:ext cx="10139423" cy="5069563"/>
          </a:xfrm>
        </p:spPr>
        <p:txBody>
          <a:bodyPr>
            <a:noAutofit/>
          </a:bodyPr>
          <a:lstStyle/>
          <a:p>
            <a:pPr>
              <a:spcAft>
                <a:spcPts val="1200"/>
              </a:spcAft>
            </a:pPr>
            <a:r>
              <a:rPr lang="en-US" sz="2100" dirty="0"/>
              <a:t>NYC consists of 5 boroughs, such as Manhattan, Queens, Brooklyn, Bronx, and    Staten Island and is home to approximately 8.5M people</a:t>
            </a:r>
          </a:p>
          <a:p>
            <a:pPr>
              <a:spcAft>
                <a:spcPts val="1200"/>
              </a:spcAft>
            </a:pPr>
            <a:r>
              <a:rPr lang="en-US" sz="2100" dirty="0"/>
              <a:t>According to Zillow Inc., the average cost of buying a home in NYC is $630,000         and  the average rental price is $3,000 per month</a:t>
            </a:r>
          </a:p>
          <a:p>
            <a:pPr>
              <a:spcAft>
                <a:spcPts val="1200"/>
              </a:spcAft>
            </a:pPr>
            <a:r>
              <a:rPr lang="en-US" sz="2100" dirty="0"/>
              <a:t>In 2022, the NYC real estate market recorded around 26,000                          transactions worth over $26 billion in sales and $84 billion in rental income</a:t>
            </a:r>
          </a:p>
          <a:p>
            <a:pPr>
              <a:spcAft>
                <a:spcPts val="1200"/>
              </a:spcAft>
            </a:pPr>
            <a:r>
              <a:rPr lang="en-US" sz="2100" dirty="0"/>
              <a:t>There are plenty of lucrative opportunities in NYC real estate market                             and many players including property owners, investors, and real                                estate firms are attempting to predict the housing market</a:t>
            </a:r>
          </a:p>
          <a:p>
            <a:pPr>
              <a:spcAft>
                <a:spcPts val="600"/>
              </a:spcAft>
            </a:pPr>
            <a:r>
              <a:rPr lang="en-US" sz="2100" dirty="0"/>
              <a:t>According McKinsey’s article, </a:t>
            </a:r>
            <a:r>
              <a:rPr lang="en-US" sz="2100" b="1" i="1" dirty="0"/>
              <a:t>“Getting ahead of the market: How big data is transforming real estate</a:t>
            </a:r>
            <a:r>
              <a:rPr lang="en-US" sz="2100" dirty="0"/>
              <a:t>”, there is now a trend towards investigating less obvious factors to understand and forecast prices in addition to traditional prediction methods</a:t>
            </a:r>
          </a:p>
        </p:txBody>
      </p:sp>
      <p:sp>
        <p:nvSpPr>
          <p:cNvPr id="12" name="Rectangle 11">
            <a:extLst>
              <a:ext uri="{FF2B5EF4-FFF2-40B4-BE49-F238E27FC236}">
                <a16:creationId xmlns:a16="http://schemas.microsoft.com/office/drawing/2014/main" id="{AB032686-D46F-0690-B037-3AD9F598FBB1}"/>
              </a:ext>
            </a:extLst>
          </p:cNvPr>
          <p:cNvSpPr/>
          <p:nvPr/>
        </p:nvSpPr>
        <p:spPr>
          <a:xfrm>
            <a:off x="8715737" y="2604304"/>
            <a:ext cx="1169043" cy="856528"/>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00195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ty with many tall buildings&#10;&#10;Description automatically generated with low confidence">
            <a:extLst>
              <a:ext uri="{FF2B5EF4-FFF2-40B4-BE49-F238E27FC236}">
                <a16:creationId xmlns:a16="http://schemas.microsoft.com/office/drawing/2014/main" id="{96F342B9-817F-11A8-358A-A099FECEBA18}"/>
              </a:ext>
            </a:extLst>
          </p:cNvPr>
          <p:cNvPicPr>
            <a:picLocks noChangeAspect="1"/>
          </p:cNvPicPr>
          <p:nvPr/>
        </p:nvPicPr>
        <p:blipFill rotWithShape="1">
          <a:blip r:embed="rId3"/>
          <a:srcRect t="24721" r="4" b="4"/>
          <a:stretch/>
        </p:blipFill>
        <p:spPr>
          <a:xfrm>
            <a:off x="6238432" y="1388286"/>
            <a:ext cx="5613400" cy="4225652"/>
          </a:xfrm>
          <a:prstGeom prst="rect">
            <a:avLst/>
          </a:prstGeom>
          <a:noFill/>
        </p:spPr>
      </p:pic>
      <p:sp>
        <p:nvSpPr>
          <p:cNvPr id="7" name="TextBox 6">
            <a:extLst>
              <a:ext uri="{FF2B5EF4-FFF2-40B4-BE49-F238E27FC236}">
                <a16:creationId xmlns:a16="http://schemas.microsoft.com/office/drawing/2014/main" id="{A2055F89-526A-6F8F-E39C-7ACF33DC6C0F}"/>
              </a:ext>
            </a:extLst>
          </p:cNvPr>
          <p:cNvSpPr txBox="1"/>
          <p:nvPr/>
        </p:nvSpPr>
        <p:spPr>
          <a:xfrm>
            <a:off x="6959249" y="5613938"/>
            <a:ext cx="4020652" cy="246221"/>
          </a:xfrm>
          <a:prstGeom prst="rect">
            <a:avLst/>
          </a:prstGeom>
          <a:noFill/>
        </p:spPr>
        <p:txBody>
          <a:bodyPr wrap="none" rtlCol="0">
            <a:spAutoFit/>
          </a:bodyPr>
          <a:lstStyle/>
          <a:p>
            <a:r>
              <a:rPr lang="en-US" sz="1000" i="1" dirty="0"/>
              <a:t>https://traveltips.usatoday.com/top-5-cities-never-sleep-109183.html</a:t>
            </a:r>
          </a:p>
        </p:txBody>
      </p:sp>
      <p:cxnSp>
        <p:nvCxnSpPr>
          <p:cNvPr id="4" name="Straight Connector 3">
            <a:extLst>
              <a:ext uri="{FF2B5EF4-FFF2-40B4-BE49-F238E27FC236}">
                <a16:creationId xmlns:a16="http://schemas.microsoft.com/office/drawing/2014/main" id="{D493D32A-81DF-9B1E-0849-E4F8C8B45A0F}"/>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
        <p:nvSpPr>
          <p:cNvPr id="11" name="Content Placeholder 1">
            <a:extLst>
              <a:ext uri="{FF2B5EF4-FFF2-40B4-BE49-F238E27FC236}">
                <a16:creationId xmlns:a16="http://schemas.microsoft.com/office/drawing/2014/main" id="{4BD6D09D-F475-45C1-CD39-34AAE1E1DC1C}"/>
              </a:ext>
            </a:extLst>
          </p:cNvPr>
          <p:cNvSpPr txBox="1">
            <a:spLocks/>
          </p:cNvSpPr>
          <p:nvPr/>
        </p:nvSpPr>
        <p:spPr>
          <a:xfrm>
            <a:off x="305444" y="1334383"/>
            <a:ext cx="5613400" cy="4387838"/>
          </a:xfrm>
          <a:prstGeom prst="rect">
            <a:avLst/>
          </a:prstGeom>
          <a:noFill/>
          <a:ln>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b="0" kern="1200">
                <a:solidFill>
                  <a:srgbClr val="003057"/>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kern="1200">
                <a:solidFill>
                  <a:srgbClr val="003057"/>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kern="1200">
                <a:solidFill>
                  <a:srgbClr val="003057"/>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kern="1200">
                <a:solidFill>
                  <a:srgbClr val="003057"/>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kern="1200">
                <a:solidFill>
                  <a:srgbClr val="003057"/>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b="1" dirty="0"/>
              <a:t>NYC is also VERY LOUD!!  </a:t>
            </a:r>
          </a:p>
          <a:p>
            <a:pPr>
              <a:spcAft>
                <a:spcPts val="1200"/>
              </a:spcAft>
            </a:pPr>
            <a:r>
              <a:rPr lang="en-US" sz="2100" dirty="0"/>
              <a:t>20% of New Yorkers report being frequently disturbed by noise in their homes</a:t>
            </a:r>
          </a:p>
          <a:p>
            <a:pPr>
              <a:spcAft>
                <a:spcPts val="1200"/>
              </a:spcAft>
            </a:pPr>
            <a:r>
              <a:rPr lang="en-US" sz="2100" b="1" i="1" dirty="0"/>
              <a:t>New York City Department of Health and Mental Hygiene study </a:t>
            </a:r>
            <a:r>
              <a:rPr lang="en-US" sz="2100" dirty="0"/>
              <a:t>found that the average levels of outdoor noise in many areas of the city are higher than both federal and international guidelines</a:t>
            </a:r>
          </a:p>
          <a:p>
            <a:r>
              <a:rPr lang="en-US" sz="2100" dirty="0"/>
              <a:t>The noise issue cannot only have a negative impact on people's health and quality of life but could also affect housing values. </a:t>
            </a:r>
          </a:p>
          <a:p>
            <a:endParaRPr lang="en-US" sz="2100" dirty="0"/>
          </a:p>
          <a:p>
            <a:endParaRPr lang="en-US" sz="2100" dirty="0"/>
          </a:p>
          <a:p>
            <a:endParaRPr lang="en-US" sz="1800" dirty="0"/>
          </a:p>
        </p:txBody>
      </p:sp>
      <p:sp>
        <p:nvSpPr>
          <p:cNvPr id="13" name="Title 12">
            <a:extLst>
              <a:ext uri="{FF2B5EF4-FFF2-40B4-BE49-F238E27FC236}">
                <a16:creationId xmlns:a16="http://schemas.microsoft.com/office/drawing/2014/main" id="{965B437A-2685-5C79-D0F3-DF738B55FEDF}"/>
              </a:ext>
            </a:extLst>
          </p:cNvPr>
          <p:cNvSpPr>
            <a:spLocks noGrp="1"/>
          </p:cNvSpPr>
          <p:nvPr>
            <p:ph type="title"/>
          </p:nvPr>
        </p:nvSpPr>
        <p:spPr/>
        <p:txBody>
          <a:bodyPr>
            <a:normAutofit/>
          </a:bodyPr>
          <a:lstStyle/>
          <a:p>
            <a:r>
              <a:rPr lang="en-US" dirty="0"/>
              <a:t>Information Background </a:t>
            </a:r>
            <a:r>
              <a:rPr lang="en-US" sz="3600" dirty="0"/>
              <a:t>(continued)</a:t>
            </a:r>
            <a:endParaRPr lang="en-US" dirty="0"/>
          </a:p>
        </p:txBody>
      </p:sp>
    </p:spTree>
    <p:extLst>
      <p:ext uri="{BB962C8B-B14F-4D97-AF65-F5344CB8AC3E}">
        <p14:creationId xmlns:p14="http://schemas.microsoft.com/office/powerpoint/2010/main" val="1775123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a:xfrm>
            <a:off x="381000" y="200722"/>
            <a:ext cx="11430000" cy="1014761"/>
          </a:xfrm>
        </p:spPr>
        <p:txBody>
          <a:bodyPr anchor="ctr">
            <a:normAutofit/>
          </a:bodyPr>
          <a:lstStyle/>
          <a:p>
            <a:r>
              <a:rPr lang="en-US" dirty="0"/>
              <a:t>Problem Statement</a:t>
            </a:r>
          </a:p>
        </p:txBody>
      </p:sp>
      <p:cxnSp>
        <p:nvCxnSpPr>
          <p:cNvPr id="11" name="Straight Connector 10">
            <a:extLst>
              <a:ext uri="{FF2B5EF4-FFF2-40B4-BE49-F238E27FC236}">
                <a16:creationId xmlns:a16="http://schemas.microsoft.com/office/drawing/2014/main" id="{A9E3967A-F6A3-E8CE-0A13-4FB5CED589C2}"/>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16F9F099-474A-D1D5-5649-5E4132716909}"/>
              </a:ext>
            </a:extLst>
          </p:cNvPr>
          <p:cNvSpPr txBox="1"/>
          <p:nvPr/>
        </p:nvSpPr>
        <p:spPr>
          <a:xfrm>
            <a:off x="182217" y="1846137"/>
            <a:ext cx="11656154" cy="3600345"/>
          </a:xfrm>
          <a:prstGeom prst="rect">
            <a:avLst/>
          </a:prstGeom>
          <a:noFill/>
        </p:spPr>
        <p:txBody>
          <a:bodyPr wrap="square" rtlCol="0">
            <a:spAutoFit/>
          </a:bodyPr>
          <a:lstStyle/>
          <a:p>
            <a:pPr marL="0" marR="0" algn="ctr">
              <a:lnSpc>
                <a:spcPct val="107000"/>
              </a:lnSpc>
              <a:spcBef>
                <a:spcPts val="0"/>
              </a:spcBef>
              <a:spcAft>
                <a:spcPts val="800"/>
              </a:spcAft>
            </a:pPr>
            <a:r>
              <a:rPr lang="en-US" sz="3800" dirty="0">
                <a:effectLst/>
                <a:latin typeface="Roboto" panose="02000000000000000000" pitchFamily="2" charset="0"/>
                <a:ea typeface="Roboto" panose="02000000000000000000" pitchFamily="2" charset="0"/>
                <a:cs typeface="Roboto" panose="02000000000000000000" pitchFamily="2" charset="0"/>
              </a:rPr>
              <a:t>Our proposal seeks to better understand the relationship between noise complaints and housing cost </a:t>
            </a:r>
            <a:r>
              <a:rPr lang="en-US" sz="3800" dirty="0">
                <a:latin typeface="Roboto" panose="02000000000000000000" pitchFamily="2" charset="0"/>
                <a:ea typeface="Roboto" panose="02000000000000000000" pitchFamily="2" charset="0"/>
                <a:cs typeface="Roboto" panose="02000000000000000000" pitchFamily="2" charset="0"/>
              </a:rPr>
              <a:t>in </a:t>
            </a:r>
            <a:r>
              <a:rPr lang="en-US" sz="3800" dirty="0">
                <a:effectLst/>
                <a:latin typeface="Roboto" panose="02000000000000000000" pitchFamily="2" charset="0"/>
                <a:ea typeface="Roboto" panose="02000000000000000000" pitchFamily="2" charset="0"/>
                <a:cs typeface="Roboto" panose="02000000000000000000" pitchFamily="2" charset="0"/>
              </a:rPr>
              <a:t>New York City,  which could potentially be used by real estate professionals to predict housing  prices and make better business decisions</a:t>
            </a:r>
          </a:p>
          <a:p>
            <a:endParaRPr lang="en-US" dirty="0"/>
          </a:p>
        </p:txBody>
      </p:sp>
    </p:spTree>
    <p:extLst>
      <p:ext uri="{BB962C8B-B14F-4D97-AF65-F5344CB8AC3E}">
        <p14:creationId xmlns:p14="http://schemas.microsoft.com/office/powerpoint/2010/main" val="3848960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390874"/>
            <a:ext cx="11616559" cy="4822707"/>
          </a:xfrm>
        </p:spPr>
        <p:txBody>
          <a:bodyPr>
            <a:normAutofit/>
          </a:bodyPr>
          <a:lstStyle/>
          <a:p>
            <a:pPr>
              <a:lnSpc>
                <a:spcPct val="107000"/>
              </a:lnSpc>
              <a:spcBef>
                <a:spcPts val="0"/>
              </a:spcBef>
              <a:spcAft>
                <a:spcPts val="2400"/>
              </a:spcAft>
              <a:buFont typeface="Wingdings" panose="05000000000000000000" pitchFamily="2" charset="2"/>
              <a:buChar char="§"/>
            </a:pPr>
            <a:r>
              <a:rPr lang="en-US" sz="2800" dirty="0">
                <a:effectLst/>
              </a:rPr>
              <a:t>The NYC 311 noise complaint data between 2010 and 2023 that is available from NYC Open Data</a:t>
            </a:r>
          </a:p>
          <a:p>
            <a:pPr>
              <a:lnSpc>
                <a:spcPct val="107000"/>
              </a:lnSpc>
              <a:spcBef>
                <a:spcPts val="0"/>
              </a:spcBef>
              <a:spcAft>
                <a:spcPts val="2400"/>
              </a:spcAft>
              <a:buFont typeface="Wingdings" panose="05000000000000000000" pitchFamily="2" charset="2"/>
              <a:buChar char="§"/>
            </a:pPr>
            <a:r>
              <a:rPr lang="en-US" sz="2800" dirty="0"/>
              <a:t> </a:t>
            </a:r>
            <a:r>
              <a:rPr lang="en-US" sz="2800" dirty="0">
                <a:effectLst/>
              </a:rPr>
              <a:t>Zillow Home Value Index (ZHVI) between 2010 and 2023 </a:t>
            </a:r>
            <a:endParaRPr lang="en-US" sz="2800" dirty="0">
              <a:solidFill>
                <a:srgbClr val="FF640F"/>
              </a:solidFill>
              <a:effectLst/>
            </a:endParaRPr>
          </a:p>
          <a:p>
            <a:pPr>
              <a:lnSpc>
                <a:spcPct val="107000"/>
              </a:lnSpc>
              <a:spcBef>
                <a:spcPts val="0"/>
              </a:spcBef>
              <a:spcAft>
                <a:spcPts val="2400"/>
              </a:spcAft>
              <a:buFont typeface="Wingdings" panose="05000000000000000000" pitchFamily="2" charset="2"/>
              <a:buChar char="§"/>
            </a:pPr>
            <a:r>
              <a:rPr lang="en-US" sz="2800" dirty="0">
                <a:effectLst/>
              </a:rPr>
              <a:t> Zillow Observed Rent Index (ZORI) between 2010 and 2023 </a:t>
            </a:r>
          </a:p>
          <a:p>
            <a:pPr>
              <a:lnSpc>
                <a:spcPct val="107000"/>
              </a:lnSpc>
              <a:spcBef>
                <a:spcPts val="0"/>
              </a:spcBef>
              <a:spcAft>
                <a:spcPts val="2400"/>
              </a:spcAft>
              <a:buFont typeface="Wingdings" panose="05000000000000000000" pitchFamily="2" charset="2"/>
              <a:buChar char="§"/>
            </a:pPr>
            <a:r>
              <a:rPr lang="en-US" sz="2800" dirty="0">
                <a:effectLst/>
              </a:rPr>
              <a:t> The estimated population by zip code from the U.S. Census Bureau</a:t>
            </a:r>
          </a:p>
          <a:p>
            <a:pPr>
              <a:lnSpc>
                <a:spcPct val="107000"/>
              </a:lnSpc>
              <a:spcBef>
                <a:spcPts val="0"/>
              </a:spcBef>
              <a:spcAft>
                <a:spcPts val="800"/>
              </a:spcAft>
              <a:buFont typeface="Wingdings" panose="05000000000000000000" pitchFamily="2" charset="2"/>
              <a:buChar char="§"/>
            </a:pPr>
            <a:r>
              <a:rPr lang="en-US" sz="2800" dirty="0">
                <a:effectLst/>
              </a:rPr>
              <a:t> And income by zip code from the Internal Revenue Service</a:t>
            </a:r>
          </a:p>
          <a:p>
            <a:endParaRPr lang="en-US" dirty="0"/>
          </a:p>
          <a:p>
            <a:endParaRPr lang="en-US" dirty="0"/>
          </a:p>
          <a:p>
            <a:pPr marL="457200" lvl="1" indent="0">
              <a:buNone/>
            </a:pPr>
            <a:endParaRPr lang="en-US"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Planned Approach: Data Sources</a:t>
            </a:r>
          </a:p>
        </p:txBody>
      </p:sp>
      <p:cxnSp>
        <p:nvCxnSpPr>
          <p:cNvPr id="4" name="Straight Connector 3">
            <a:extLst>
              <a:ext uri="{FF2B5EF4-FFF2-40B4-BE49-F238E27FC236}">
                <a16:creationId xmlns:a16="http://schemas.microsoft.com/office/drawing/2014/main" id="{6057F9D3-5B7D-8A65-FD54-93AE2E460D85}"/>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38857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22635" y="1312759"/>
            <a:ext cx="11616559" cy="4822707"/>
          </a:xfrm>
        </p:spPr>
        <p:txBody>
          <a:bodyPr>
            <a:normAutofit/>
          </a:bodyPr>
          <a:lstStyle/>
          <a:p>
            <a:pPr marL="457200" indent="-457200">
              <a:lnSpc>
                <a:spcPct val="107000"/>
              </a:lnSpc>
              <a:spcBef>
                <a:spcPts val="0"/>
              </a:spcBef>
              <a:spcAft>
                <a:spcPts val="2400"/>
              </a:spcAft>
              <a:buAutoNum type="arabicPeriod"/>
            </a:pPr>
            <a:r>
              <a:rPr lang="en-US" sz="2800" dirty="0"/>
              <a:t>Extract noise complaints from the 311-dataset using the </a:t>
            </a:r>
            <a:r>
              <a:rPr lang="en-US" sz="2800" dirty="0" err="1"/>
              <a:t>sodapy</a:t>
            </a:r>
            <a:r>
              <a:rPr lang="en-US" sz="2800" dirty="0"/>
              <a:t> API; the rest of datasets will be downloaded in Excel</a:t>
            </a:r>
          </a:p>
          <a:p>
            <a:pPr marL="457200" indent="-457200">
              <a:lnSpc>
                <a:spcPct val="107000"/>
              </a:lnSpc>
              <a:spcBef>
                <a:spcPts val="0"/>
              </a:spcBef>
              <a:spcAft>
                <a:spcPts val="2400"/>
              </a:spcAft>
              <a:buAutoNum type="arabicPeriod"/>
            </a:pPr>
            <a:r>
              <a:rPr lang="en-US" sz="2800" dirty="0"/>
              <a:t>Join datasets using zip codes and month as keys</a:t>
            </a:r>
          </a:p>
          <a:p>
            <a:pPr marL="457200" indent="-457200">
              <a:lnSpc>
                <a:spcPct val="107000"/>
              </a:lnSpc>
              <a:spcBef>
                <a:spcPts val="0"/>
              </a:spcBef>
              <a:spcAft>
                <a:spcPts val="2400"/>
              </a:spcAft>
              <a:buAutoNum type="arabicPeriod"/>
            </a:pPr>
            <a:r>
              <a:rPr lang="en-US" sz="2800" dirty="0"/>
              <a:t>Detrend and smooth the dataset, excluding outliers or non-residential zip codes</a:t>
            </a:r>
          </a:p>
          <a:p>
            <a:pPr marL="457200" indent="-457200">
              <a:lnSpc>
                <a:spcPct val="107000"/>
              </a:lnSpc>
              <a:spcBef>
                <a:spcPts val="0"/>
              </a:spcBef>
              <a:spcAft>
                <a:spcPts val="2400"/>
              </a:spcAft>
              <a:buAutoNum type="arabicPeriod"/>
            </a:pPr>
            <a:r>
              <a:rPr lang="en-US" sz="2800" dirty="0"/>
              <a:t>Identify and control influential variables such as income and/or rent-controlled housing</a:t>
            </a:r>
          </a:p>
          <a:p>
            <a:endParaRPr lang="en-US" dirty="0"/>
          </a:p>
          <a:p>
            <a:pPr marL="457200" lvl="1" indent="0">
              <a:buNone/>
            </a:pPr>
            <a:endParaRPr lang="en-US"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Planned Approach: Data Transformation</a:t>
            </a:r>
          </a:p>
        </p:txBody>
      </p:sp>
      <p:cxnSp>
        <p:nvCxnSpPr>
          <p:cNvPr id="4" name="Straight Connector 3">
            <a:extLst>
              <a:ext uri="{FF2B5EF4-FFF2-40B4-BE49-F238E27FC236}">
                <a16:creationId xmlns:a16="http://schemas.microsoft.com/office/drawing/2014/main" id="{6057F9D3-5B7D-8A65-FD54-93AE2E460D85}"/>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40852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22636" y="1293304"/>
            <a:ext cx="11201494" cy="5147837"/>
          </a:xfrm>
        </p:spPr>
        <p:txBody>
          <a:bodyPr>
            <a:normAutofit lnSpcReduction="10000"/>
          </a:bodyPr>
          <a:lstStyle/>
          <a:p>
            <a:pPr>
              <a:spcAft>
                <a:spcPts val="1800"/>
              </a:spcAft>
            </a:pPr>
            <a:r>
              <a:rPr lang="en-US" dirty="0"/>
              <a:t>Develop a linear regression model to understand the relationship between total noise complaint ratios and the house value index. Since the relationship is unlikely to be linear, we will test various transformations such as linear-log, log-linear, and log-log</a:t>
            </a:r>
          </a:p>
          <a:p>
            <a:pPr>
              <a:spcAft>
                <a:spcPts val="1800"/>
              </a:spcAft>
            </a:pPr>
            <a:r>
              <a:rPr lang="en-US" dirty="0"/>
              <a:t>Use diagnostic plots to determine which transformation provides the best fit for the data</a:t>
            </a:r>
          </a:p>
          <a:p>
            <a:pPr>
              <a:spcAft>
                <a:spcPts val="1800"/>
              </a:spcAft>
            </a:pPr>
            <a:r>
              <a:rPr lang="en-US" dirty="0"/>
              <a:t>Test regression model by comparable income groups to determine if the resulting parameters (Adjusted R-Square, diagnostic plots) improve</a:t>
            </a:r>
          </a:p>
          <a:p>
            <a:pPr>
              <a:spcAft>
                <a:spcPts val="1800"/>
              </a:spcAft>
            </a:pPr>
            <a:r>
              <a:rPr lang="en-US" dirty="0"/>
              <a:t>Use multivariate regression will be test the noise complaints ratios by type and timeframe</a:t>
            </a:r>
          </a:p>
          <a:p>
            <a:r>
              <a:rPr lang="en-US" dirty="0"/>
              <a:t>Test the change in complaints' ratio as a predictor of the change in t+1, t+2, and t+3 house and rent prices</a:t>
            </a:r>
          </a:p>
          <a:p>
            <a:pPr marL="457200" lvl="1" indent="0">
              <a:buNone/>
            </a:pPr>
            <a:endParaRPr lang="en-US"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Planned Approach: Methodology</a:t>
            </a:r>
          </a:p>
        </p:txBody>
      </p:sp>
      <p:cxnSp>
        <p:nvCxnSpPr>
          <p:cNvPr id="4" name="Straight Connector 3">
            <a:extLst>
              <a:ext uri="{FF2B5EF4-FFF2-40B4-BE49-F238E27FC236}">
                <a16:creationId xmlns:a16="http://schemas.microsoft.com/office/drawing/2014/main" id="{6057F9D3-5B7D-8A65-FD54-93AE2E460D85}"/>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27888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B86D15-F767-04EA-6B75-7E3D3D3BDC20}"/>
              </a:ext>
            </a:extLst>
          </p:cNvPr>
          <p:cNvSpPr>
            <a:spLocks noGrp="1"/>
          </p:cNvSpPr>
          <p:nvPr>
            <p:ph idx="1"/>
          </p:nvPr>
        </p:nvSpPr>
        <p:spPr>
          <a:xfrm>
            <a:off x="381000" y="1317083"/>
            <a:ext cx="11571513" cy="4862586"/>
          </a:xfrm>
        </p:spPr>
        <p:txBody>
          <a:bodyPr>
            <a:noAutofit/>
          </a:bodyPr>
          <a:lstStyle/>
          <a:p>
            <a:pPr marL="0" indent="0">
              <a:spcAft>
                <a:spcPts val="1200"/>
              </a:spcAft>
              <a:buNone/>
            </a:pPr>
            <a:r>
              <a:rPr lang="en-US" sz="2700" b="1" dirty="0"/>
              <a:t>Our initial hypothesis is that the intensity of noise complaints could negatively affect both the value of houses and the cost of renting, leading to lower prices.</a:t>
            </a:r>
          </a:p>
          <a:p>
            <a:pPr marL="0" indent="0">
              <a:spcAft>
                <a:spcPts val="600"/>
              </a:spcAft>
              <a:buNone/>
            </a:pPr>
            <a:r>
              <a:rPr lang="en-US" sz="2600" dirty="0"/>
              <a:t>If the hypothesis is true, this information can be used to:</a:t>
            </a:r>
          </a:p>
          <a:p>
            <a:pPr lvl="2">
              <a:spcAft>
                <a:spcPts val="1200"/>
              </a:spcAft>
              <a:buFont typeface="Wingdings" panose="05000000000000000000" pitchFamily="2" charset="2"/>
              <a:buChar char="§"/>
            </a:pPr>
            <a:r>
              <a:rPr lang="en-US" sz="2600" dirty="0"/>
              <a:t>Help city planners, developers, and property owners to make better business decision</a:t>
            </a:r>
          </a:p>
          <a:p>
            <a:pPr lvl="2">
              <a:spcAft>
                <a:spcPts val="1200"/>
              </a:spcAft>
              <a:buFont typeface="Wingdings" panose="05000000000000000000" pitchFamily="2" charset="2"/>
              <a:buChar char="§"/>
            </a:pPr>
            <a:r>
              <a:rPr lang="en-US" sz="2600" dirty="0"/>
              <a:t>Create noise rating system that can be used by online real estate platforms such as Zillow to improve search experience for users</a:t>
            </a:r>
          </a:p>
          <a:p>
            <a:pPr lvl="2">
              <a:buFont typeface="Wingdings" panose="05000000000000000000" pitchFamily="2" charset="2"/>
              <a:buChar char="§"/>
            </a:pPr>
            <a:r>
              <a:rPr lang="en-US" sz="2600" dirty="0"/>
              <a:t>Allow property owners and policymakers to collaborate to enhance the current noise regulations in New York City</a:t>
            </a:r>
            <a:endParaRPr lang="en-US" sz="2600" b="1" dirty="0"/>
          </a:p>
        </p:txBody>
      </p:sp>
      <p:sp>
        <p:nvSpPr>
          <p:cNvPr id="3" name="Title 2">
            <a:extLst>
              <a:ext uri="{FF2B5EF4-FFF2-40B4-BE49-F238E27FC236}">
                <a16:creationId xmlns:a16="http://schemas.microsoft.com/office/drawing/2014/main" id="{B9440CB7-1E29-9893-FCEB-9947FCBE1484}"/>
              </a:ext>
            </a:extLst>
          </p:cNvPr>
          <p:cNvSpPr>
            <a:spLocks noGrp="1"/>
          </p:cNvSpPr>
          <p:nvPr>
            <p:ph type="title"/>
          </p:nvPr>
        </p:nvSpPr>
        <p:spPr/>
        <p:txBody>
          <a:bodyPr/>
          <a:lstStyle/>
          <a:p>
            <a:r>
              <a:rPr lang="en-US" dirty="0"/>
              <a:t>Initial Hypotheses</a:t>
            </a:r>
          </a:p>
        </p:txBody>
      </p:sp>
      <p:cxnSp>
        <p:nvCxnSpPr>
          <p:cNvPr id="4" name="Straight Connector 3">
            <a:extLst>
              <a:ext uri="{FF2B5EF4-FFF2-40B4-BE49-F238E27FC236}">
                <a16:creationId xmlns:a16="http://schemas.microsoft.com/office/drawing/2014/main" id="{D3C3DF8B-AE02-2C7A-C8F4-E2982F0A68C7}"/>
              </a:ext>
            </a:extLst>
          </p:cNvPr>
          <p:cNvCxnSpPr/>
          <p:nvPr/>
        </p:nvCxnSpPr>
        <p:spPr>
          <a:xfrm>
            <a:off x="0" y="1041722"/>
            <a:ext cx="121920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64697559"/>
      </p:ext>
    </p:extLst>
  </p:cSld>
  <p:clrMapOvr>
    <a:masterClrMapping/>
  </p:clrMapOvr>
</p:sld>
</file>

<file path=ppt/theme/theme1.xml><?xml version="1.0" encoding="utf-8"?>
<a:theme xmlns:a="http://schemas.openxmlformats.org/drawingml/2006/main" name="Title Page">
  <a:themeElements>
    <a:clrScheme name="Custom 1">
      <a:dk1>
        <a:srgbClr val="003057"/>
      </a:dk1>
      <a:lt1>
        <a:srgbClr val="FFFFFF"/>
      </a:lt1>
      <a:dk2>
        <a:srgbClr val="545859"/>
      </a:dk2>
      <a:lt2>
        <a:srgbClr val="D6DBD3"/>
      </a:lt2>
      <a:accent1>
        <a:srgbClr val="B3A369"/>
      </a:accent1>
      <a:accent2>
        <a:srgbClr val="64CCC9"/>
      </a:accent2>
      <a:accent3>
        <a:srgbClr val="A3D233"/>
      </a:accent3>
      <a:accent4>
        <a:srgbClr val="EAAA00"/>
      </a:accent4>
      <a:accent5>
        <a:srgbClr val="008C95"/>
      </a:accent5>
      <a:accent6>
        <a:srgbClr val="7800FF"/>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2.xml><?xml version="1.0" encoding="utf-8"?>
<a:theme xmlns:a="http://schemas.openxmlformats.org/drawingml/2006/main" name="Dividers">
  <a:themeElements>
    <a:clrScheme name="GA Tech 2021">
      <a:dk1>
        <a:srgbClr val="003057"/>
      </a:dk1>
      <a:lt1>
        <a:srgbClr val="FFFFFF"/>
      </a:lt1>
      <a:dk2>
        <a:srgbClr val="545859"/>
      </a:dk2>
      <a:lt2>
        <a:srgbClr val="D6DBD3"/>
      </a:lt2>
      <a:accent1>
        <a:srgbClr val="EAAA00"/>
      </a:accent1>
      <a:accent2>
        <a:srgbClr val="64CCC9"/>
      </a:accent2>
      <a:accent3>
        <a:srgbClr val="A3D233"/>
      </a:accent3>
      <a:accent4>
        <a:srgbClr val="7800FF"/>
      </a:accent4>
      <a:accent5>
        <a:srgbClr val="008C95"/>
      </a:accent5>
      <a:accent6>
        <a:srgbClr val="E04F38"/>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ATech_PPTtemplate_2021_wide" id="{E85096BA-033B-D848-B268-A76C8AE5D2A4}" vid="{1C4A0A5B-2267-F04A-B00C-3FCDF7CFA02E}"/>
    </a:ext>
  </a:extLst>
</a:theme>
</file>

<file path=ppt/theme/theme3.xml><?xml version="1.0" encoding="utf-8"?>
<a:theme xmlns:a="http://schemas.openxmlformats.org/drawingml/2006/main" name="Content Page">
  <a:themeElements>
    <a:clrScheme name="GT Theme">
      <a:dk1>
        <a:srgbClr val="003057"/>
      </a:dk1>
      <a:lt1>
        <a:srgbClr val="FFFFFF"/>
      </a:lt1>
      <a:dk2>
        <a:srgbClr val="545859"/>
      </a:dk2>
      <a:lt2>
        <a:srgbClr val="D6DBD3"/>
      </a:lt2>
      <a:accent1>
        <a:srgbClr val="B3A369"/>
      </a:accent1>
      <a:accent2>
        <a:srgbClr val="003057"/>
      </a:accent2>
      <a:accent3>
        <a:srgbClr val="54585A"/>
      </a:accent3>
      <a:accent4>
        <a:srgbClr val="D6DBD4"/>
      </a:accent4>
      <a:accent5>
        <a:srgbClr val="F9F6E5"/>
      </a:accent5>
      <a:accent6>
        <a:srgbClr val="EAAA00"/>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Tech_PPTtemplate_2021_wide" id="{E85096BA-033B-D848-B268-A76C8AE5D2A4}" vid="{C86BDF43-62E5-5C4C-BBB8-C9F54843079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FD07B0C630B9D4D9861F24EF816FC32" ma:contentTypeVersion="4" ma:contentTypeDescription="Create a new document." ma:contentTypeScope="" ma:versionID="785205e0be3c66f0fc26dc2f9fb1bd71">
  <xsd:schema xmlns:xsd="http://www.w3.org/2001/XMLSchema" xmlns:xs="http://www.w3.org/2001/XMLSchema" xmlns:p="http://schemas.microsoft.com/office/2006/metadata/properties" xmlns:ns2="934c25d4-b23b-481f-8e61-c6a701c75079" xmlns:ns3="a0ab9d1d-56ec-473b-8b2c-5ccf82d8666c" targetNamespace="http://schemas.microsoft.com/office/2006/metadata/properties" ma:root="true" ma:fieldsID="d18755c8681af390f64cf08221ddf726" ns2:_="" ns3:_="">
    <xsd:import namespace="934c25d4-b23b-481f-8e61-c6a701c75079"/>
    <xsd:import namespace="a0ab9d1d-56ec-473b-8b2c-5ccf82d8666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4c25d4-b23b-481f-8e61-c6a701c750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0ab9d1d-56ec-473b-8b2c-5ccf82d8666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C83C97B-FC22-44B9-AF86-ACE09E2EAC39}">
  <ds:schemaRefs>
    <ds:schemaRef ds:uri="http://schemas.microsoft.com/office/2006/metadata/properties"/>
    <ds:schemaRef ds:uri="http://purl.org/dc/elements/1.1/"/>
    <ds:schemaRef ds:uri="http://schemas.microsoft.com/office/2006/documentManagement/types"/>
    <ds:schemaRef ds:uri="http://www.w3.org/XML/1998/namespace"/>
    <ds:schemaRef ds:uri="http://schemas.microsoft.com/office/infopath/2007/PartnerControls"/>
    <ds:schemaRef ds:uri="http://purl.org/dc/dcmitype/"/>
    <ds:schemaRef ds:uri="http://schemas.openxmlformats.org/package/2006/metadata/core-properties"/>
    <ds:schemaRef ds:uri="http://purl.org/dc/terms/"/>
    <ds:schemaRef ds:uri="a0ab9d1d-56ec-473b-8b2c-5ccf82d8666c"/>
    <ds:schemaRef ds:uri="934c25d4-b23b-481f-8e61-c6a701c75079"/>
  </ds:schemaRefs>
</ds:datastoreItem>
</file>

<file path=customXml/itemProps2.xml><?xml version="1.0" encoding="utf-8"?>
<ds:datastoreItem xmlns:ds="http://schemas.openxmlformats.org/officeDocument/2006/customXml" ds:itemID="{1880E088-BFBD-4745-8B1D-C75D827CDF7F}">
  <ds:schemaRefs>
    <ds:schemaRef ds:uri="http://schemas.microsoft.com/sharepoint/v3/contenttype/forms"/>
  </ds:schemaRefs>
</ds:datastoreItem>
</file>

<file path=customXml/itemProps3.xml><?xml version="1.0" encoding="utf-8"?>
<ds:datastoreItem xmlns:ds="http://schemas.openxmlformats.org/officeDocument/2006/customXml" ds:itemID="{0AC898F6-C67D-45C8-A5BD-7950F6B51A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4c25d4-b23b-481f-8e61-c6a701c75079"/>
    <ds:schemaRef ds:uri="a0ab9d1d-56ec-473b-8b2c-5ccf82d8666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GATech_PPTtemplate_2021_wide</Template>
  <TotalTime>11094</TotalTime>
  <Words>1065</Words>
  <Application>Microsoft Office PowerPoint</Application>
  <PresentationFormat>Widescreen</PresentationFormat>
  <Paragraphs>91</Paragraphs>
  <Slides>11</Slides>
  <Notes>4</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11</vt:i4>
      </vt:variant>
    </vt:vector>
  </HeadingPairs>
  <TitlesOfParts>
    <vt:vector size="19" baseType="lpstr">
      <vt:lpstr>Roboto</vt:lpstr>
      <vt:lpstr>Nunito</vt:lpstr>
      <vt:lpstr>Arial</vt:lpstr>
      <vt:lpstr>Calibri</vt:lpstr>
      <vt:lpstr>Wingdings</vt:lpstr>
      <vt:lpstr>Title Page</vt:lpstr>
      <vt:lpstr>Dividers</vt:lpstr>
      <vt:lpstr>Content Page</vt:lpstr>
      <vt:lpstr>Investigate the Relationship between Noise Complaints and Housing Cost in New York City</vt:lpstr>
      <vt:lpstr>Presentation Outline</vt:lpstr>
      <vt:lpstr>Information Background</vt:lpstr>
      <vt:lpstr>Information Background (continued)</vt:lpstr>
      <vt:lpstr>Problem Statement</vt:lpstr>
      <vt:lpstr>Planned Approach: Data Sources</vt:lpstr>
      <vt:lpstr>Planned Approach: Data Transformation</vt:lpstr>
      <vt:lpstr>Planned Approach: Methodology</vt:lpstr>
      <vt:lpstr>Initial Hypotheses</vt:lpstr>
      <vt:lpstr>Progress Update</vt:lpstr>
      <vt:lpstr>References</vt:lpstr>
    </vt:vector>
  </TitlesOfParts>
  <Company>Georgia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 and Charts  Style Guide</dc:title>
  <dc:creator>Perez, Raul N</dc:creator>
  <cp:lastModifiedBy>Bugai, Evgenia Jane</cp:lastModifiedBy>
  <cp:revision>33</cp:revision>
  <dcterms:created xsi:type="dcterms:W3CDTF">2022-08-24T13:02:54Z</dcterms:created>
  <dcterms:modified xsi:type="dcterms:W3CDTF">2023-03-19T19:26:45Z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0x0101008FD07B0C630B9D4D9861F24EF816FC32</vt:lpwstr>
  </property>
</Properties>
</file>

<file path=docProps/thumbnail.jpeg>
</file>